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0"/>
  </p:notesMasterIdLst>
  <p:handoutMasterIdLst>
    <p:handoutMasterId r:id="rId21"/>
  </p:handoutMasterIdLst>
  <p:sldIdLst>
    <p:sldId id="258" r:id="rId2"/>
    <p:sldId id="260" r:id="rId3"/>
    <p:sldId id="281" r:id="rId4"/>
    <p:sldId id="261" r:id="rId5"/>
    <p:sldId id="269" r:id="rId6"/>
    <p:sldId id="264" r:id="rId7"/>
    <p:sldId id="283" r:id="rId8"/>
    <p:sldId id="276" r:id="rId9"/>
    <p:sldId id="291" r:id="rId10"/>
    <p:sldId id="288" r:id="rId11"/>
    <p:sldId id="287" r:id="rId12"/>
    <p:sldId id="290" r:id="rId13"/>
    <p:sldId id="266" r:id="rId14"/>
    <p:sldId id="286" r:id="rId15"/>
    <p:sldId id="284" r:id="rId16"/>
    <p:sldId id="285" r:id="rId17"/>
    <p:sldId id="272" r:id="rId18"/>
    <p:sldId id="270" r:id="rId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E48"/>
    <a:srgbClr val="C8102E"/>
    <a:srgbClr val="EAC3C0"/>
    <a:srgbClr val="ACA39A"/>
    <a:srgbClr val="6E6259"/>
    <a:srgbClr val="010000"/>
    <a:srgbClr val="7A6E67"/>
    <a:srgbClr val="F2BF49"/>
    <a:srgbClr val="ADA07A"/>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99" autoAdjust="0"/>
    <p:restoredTop sz="88391" autoAdjust="0"/>
  </p:normalViewPr>
  <p:slideViewPr>
    <p:cSldViewPr>
      <p:cViewPr varScale="1">
        <p:scale>
          <a:sx n="100" d="100"/>
          <a:sy n="100" d="100"/>
        </p:scale>
        <p:origin x="64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C8C0C-D934-44ED-8131-1BB54153FC09}" type="doc">
      <dgm:prSet loTypeId="urn:microsoft.com/office/officeart/2005/8/layout/pyramid3" loCatId="pyramid" qsTypeId="urn:microsoft.com/office/officeart/2005/8/quickstyle/simple1" qsCatId="simple" csTypeId="urn:microsoft.com/office/officeart/2005/8/colors/accent1_2" csCatId="accent1" phldr="1"/>
      <dgm:spPr/>
    </dgm:pt>
    <dgm:pt modelId="{F3C3FCA7-F907-456D-9A71-DDC3FBFF8B01}">
      <dgm:prSet phldrT="[Text]" custT="1"/>
      <dgm:spPr>
        <a:solidFill>
          <a:srgbClr val="F1BE48"/>
        </a:solidFill>
      </dgm:spPr>
      <dgm:t>
        <a:bodyPr/>
        <a:lstStyle/>
        <a:p>
          <a:r>
            <a:rPr lang="en-US" sz="3200" dirty="0" smtClean="0"/>
            <a:t>ISU Campus Applicants </a:t>
          </a:r>
        </a:p>
        <a:p>
          <a:r>
            <a:rPr lang="en-US" sz="1400" dirty="0" smtClean="0"/>
            <a:t>(4 </a:t>
          </a:r>
          <a:r>
            <a:rPr lang="en-US" sz="1400" i="1" dirty="0" smtClean="0"/>
            <a:t>selected by Committee)</a:t>
          </a:r>
          <a:endParaRPr lang="en-US" sz="1400" dirty="0"/>
        </a:p>
      </dgm:t>
    </dgm:pt>
    <dgm:pt modelId="{3DF7C7AC-A717-4EEF-9956-E602E512D7CA}" type="parTrans" cxnId="{40EDE30B-DEFE-463B-9F01-062CD7A537D4}">
      <dgm:prSet/>
      <dgm:spPr/>
      <dgm:t>
        <a:bodyPr/>
        <a:lstStyle/>
        <a:p>
          <a:endParaRPr lang="en-US"/>
        </a:p>
      </dgm:t>
    </dgm:pt>
    <dgm:pt modelId="{E6F04908-FD21-4E1A-A450-1B9AF40A60C0}" type="sibTrans" cxnId="{40EDE30B-DEFE-463B-9F01-062CD7A537D4}">
      <dgm:prSet/>
      <dgm:spPr/>
      <dgm:t>
        <a:bodyPr/>
        <a:lstStyle/>
        <a:p>
          <a:endParaRPr lang="en-US"/>
        </a:p>
      </dgm:t>
    </dgm:pt>
    <dgm:pt modelId="{45551193-AFE8-4424-B88C-F05BFC8AC39B}">
      <dgm:prSet phldrT="[Text]"/>
      <dgm:spPr>
        <a:solidFill>
          <a:srgbClr val="C00000"/>
        </a:solidFill>
      </dgm:spPr>
      <dgm:t>
        <a:bodyPr/>
        <a:lstStyle/>
        <a:p>
          <a:r>
            <a:rPr lang="en-US" dirty="0" smtClean="0"/>
            <a:t>1,286 </a:t>
          </a:r>
        </a:p>
        <a:p>
          <a:r>
            <a:rPr lang="en-US" dirty="0" smtClean="0"/>
            <a:t>National Applicants</a:t>
          </a:r>
          <a:endParaRPr lang="en-US" dirty="0"/>
        </a:p>
      </dgm:t>
    </dgm:pt>
    <dgm:pt modelId="{5048ACC3-D9C7-4035-B01F-4EA0EAD4614C}" type="parTrans" cxnId="{AF6191EE-AB84-45C2-9E3D-B683597DA9D2}">
      <dgm:prSet/>
      <dgm:spPr/>
      <dgm:t>
        <a:bodyPr/>
        <a:lstStyle/>
        <a:p>
          <a:endParaRPr lang="en-US"/>
        </a:p>
      </dgm:t>
    </dgm:pt>
    <dgm:pt modelId="{7329E48B-2B0E-4D96-9850-236E876E3082}" type="sibTrans" cxnId="{AF6191EE-AB84-45C2-9E3D-B683597DA9D2}">
      <dgm:prSet/>
      <dgm:spPr/>
      <dgm:t>
        <a:bodyPr/>
        <a:lstStyle/>
        <a:p>
          <a:endParaRPr lang="en-US"/>
        </a:p>
      </dgm:t>
    </dgm:pt>
    <dgm:pt modelId="{9FA26AD7-DCB8-4DD0-A7BC-B5134E6F6F2F}">
      <dgm:prSet phldrT="[Text]" custT="1"/>
      <dgm:spPr>
        <a:solidFill>
          <a:srgbClr val="C00000"/>
        </a:solidFill>
      </dgm:spPr>
      <dgm:t>
        <a:bodyPr/>
        <a:lstStyle/>
        <a:p>
          <a:r>
            <a:rPr lang="en-US" sz="2400" baseline="0" dirty="0" smtClean="0"/>
            <a:t>240</a:t>
          </a:r>
        </a:p>
        <a:p>
          <a:r>
            <a:rPr lang="en-US" sz="2000" b="1" i="0" dirty="0" smtClean="0"/>
            <a:t>Scholars</a:t>
          </a:r>
          <a:endParaRPr lang="en-US" sz="2000" b="1" i="0" dirty="0"/>
        </a:p>
      </dgm:t>
    </dgm:pt>
    <dgm:pt modelId="{6C627524-0CA0-4A33-B457-C57DF78AC1B0}" type="parTrans" cxnId="{0D5EE658-EE87-486E-BC51-2F393E26C4E8}">
      <dgm:prSet/>
      <dgm:spPr/>
      <dgm:t>
        <a:bodyPr/>
        <a:lstStyle/>
        <a:p>
          <a:endParaRPr lang="en-US"/>
        </a:p>
      </dgm:t>
    </dgm:pt>
    <dgm:pt modelId="{F2192C21-3602-41AC-978A-C036240A5099}" type="sibTrans" cxnId="{0D5EE658-EE87-486E-BC51-2F393E26C4E8}">
      <dgm:prSet/>
      <dgm:spPr/>
      <dgm:t>
        <a:bodyPr/>
        <a:lstStyle/>
        <a:p>
          <a:endParaRPr lang="en-US"/>
        </a:p>
      </dgm:t>
    </dgm:pt>
    <dgm:pt modelId="{925D3ED9-52D3-41D2-836B-2522CBD667EE}">
      <dgm:prSet custT="1"/>
      <dgm:spPr>
        <a:solidFill>
          <a:srgbClr val="F1BE48"/>
        </a:solidFill>
      </dgm:spPr>
      <dgm:t>
        <a:bodyPr/>
        <a:lstStyle/>
        <a:p>
          <a:r>
            <a:rPr lang="en-US" sz="3100" dirty="0" smtClean="0"/>
            <a:t>307 </a:t>
          </a:r>
        </a:p>
        <a:p>
          <a:r>
            <a:rPr lang="en-US" sz="2000" b="1" i="0" dirty="0" smtClean="0"/>
            <a:t>Honorable Mention</a:t>
          </a:r>
          <a:endParaRPr lang="en-US" sz="2000" b="1" i="0" dirty="0"/>
        </a:p>
      </dgm:t>
    </dgm:pt>
    <dgm:pt modelId="{44D55B84-2DD4-41DF-B438-F1BC7C4CB044}" type="parTrans" cxnId="{66F7C663-62EE-491C-B2D6-EE2084FB159B}">
      <dgm:prSet/>
      <dgm:spPr/>
      <dgm:t>
        <a:bodyPr/>
        <a:lstStyle/>
        <a:p>
          <a:endParaRPr lang="en-US"/>
        </a:p>
      </dgm:t>
    </dgm:pt>
    <dgm:pt modelId="{934CE5B4-EA67-47C9-BFCA-4D6443794C5F}" type="sibTrans" cxnId="{66F7C663-62EE-491C-B2D6-EE2084FB159B}">
      <dgm:prSet/>
      <dgm:spPr/>
      <dgm:t>
        <a:bodyPr/>
        <a:lstStyle/>
        <a:p>
          <a:endParaRPr lang="en-US"/>
        </a:p>
      </dgm:t>
    </dgm:pt>
    <dgm:pt modelId="{68D6D4A6-3ED4-4E7C-8FE5-98C8F0EE34EE}" type="pres">
      <dgm:prSet presAssocID="{2F5C8C0C-D934-44ED-8131-1BB54153FC09}" presName="Name0" presStyleCnt="0">
        <dgm:presLayoutVars>
          <dgm:dir/>
          <dgm:animLvl val="lvl"/>
          <dgm:resizeHandles val="exact"/>
        </dgm:presLayoutVars>
      </dgm:prSet>
      <dgm:spPr/>
    </dgm:pt>
    <dgm:pt modelId="{6335B3FE-86CA-414B-9257-3BC59A0470FF}" type="pres">
      <dgm:prSet presAssocID="{F3C3FCA7-F907-456D-9A71-DDC3FBFF8B01}" presName="Name8" presStyleCnt="0"/>
      <dgm:spPr/>
    </dgm:pt>
    <dgm:pt modelId="{B68CAF9A-2935-4BBB-A15C-3E3FF66357D8}" type="pres">
      <dgm:prSet presAssocID="{F3C3FCA7-F907-456D-9A71-DDC3FBFF8B01}" presName="level" presStyleLbl="node1" presStyleIdx="0" presStyleCnt="4" custScaleY="64628">
        <dgm:presLayoutVars>
          <dgm:chMax val="1"/>
          <dgm:bulletEnabled val="1"/>
        </dgm:presLayoutVars>
      </dgm:prSet>
      <dgm:spPr/>
      <dgm:t>
        <a:bodyPr/>
        <a:lstStyle/>
        <a:p>
          <a:endParaRPr lang="en-US"/>
        </a:p>
      </dgm:t>
    </dgm:pt>
    <dgm:pt modelId="{77130ACE-FDD2-4E07-8432-2BAC69A2F03A}" type="pres">
      <dgm:prSet presAssocID="{F3C3FCA7-F907-456D-9A71-DDC3FBFF8B01}" presName="levelTx" presStyleLbl="revTx" presStyleIdx="0" presStyleCnt="0">
        <dgm:presLayoutVars>
          <dgm:chMax val="1"/>
          <dgm:bulletEnabled val="1"/>
        </dgm:presLayoutVars>
      </dgm:prSet>
      <dgm:spPr/>
      <dgm:t>
        <a:bodyPr/>
        <a:lstStyle/>
        <a:p>
          <a:endParaRPr lang="en-US"/>
        </a:p>
      </dgm:t>
    </dgm:pt>
    <dgm:pt modelId="{6CCA10D2-5FFF-4160-87A2-D6245B517C5E}" type="pres">
      <dgm:prSet presAssocID="{45551193-AFE8-4424-B88C-F05BFC8AC39B}" presName="Name8" presStyleCnt="0"/>
      <dgm:spPr/>
    </dgm:pt>
    <dgm:pt modelId="{D99AABDA-EF3C-44C4-9F74-A42EB36E71BD}" type="pres">
      <dgm:prSet presAssocID="{45551193-AFE8-4424-B88C-F05BFC8AC39B}" presName="level" presStyleLbl="node1" presStyleIdx="1" presStyleCnt="4" custScaleY="64064">
        <dgm:presLayoutVars>
          <dgm:chMax val="1"/>
          <dgm:bulletEnabled val="1"/>
        </dgm:presLayoutVars>
      </dgm:prSet>
      <dgm:spPr/>
      <dgm:t>
        <a:bodyPr/>
        <a:lstStyle/>
        <a:p>
          <a:endParaRPr lang="en-US"/>
        </a:p>
      </dgm:t>
    </dgm:pt>
    <dgm:pt modelId="{1E9ACB50-02C2-4AAD-8D05-9F4F855040DA}" type="pres">
      <dgm:prSet presAssocID="{45551193-AFE8-4424-B88C-F05BFC8AC39B}" presName="levelTx" presStyleLbl="revTx" presStyleIdx="0" presStyleCnt="0">
        <dgm:presLayoutVars>
          <dgm:chMax val="1"/>
          <dgm:bulletEnabled val="1"/>
        </dgm:presLayoutVars>
      </dgm:prSet>
      <dgm:spPr/>
      <dgm:t>
        <a:bodyPr/>
        <a:lstStyle/>
        <a:p>
          <a:endParaRPr lang="en-US"/>
        </a:p>
      </dgm:t>
    </dgm:pt>
    <dgm:pt modelId="{BCE03205-EF38-44F9-9E0F-7B91BE53FA1E}" type="pres">
      <dgm:prSet presAssocID="{925D3ED9-52D3-41D2-836B-2522CBD667EE}" presName="Name8" presStyleCnt="0"/>
      <dgm:spPr/>
    </dgm:pt>
    <dgm:pt modelId="{825F597C-C05F-42AC-8400-6A748FE833F2}" type="pres">
      <dgm:prSet presAssocID="{925D3ED9-52D3-41D2-836B-2522CBD667EE}" presName="level" presStyleLbl="node1" presStyleIdx="2" presStyleCnt="4">
        <dgm:presLayoutVars>
          <dgm:chMax val="1"/>
          <dgm:bulletEnabled val="1"/>
        </dgm:presLayoutVars>
      </dgm:prSet>
      <dgm:spPr/>
      <dgm:t>
        <a:bodyPr/>
        <a:lstStyle/>
        <a:p>
          <a:endParaRPr lang="en-US"/>
        </a:p>
      </dgm:t>
    </dgm:pt>
    <dgm:pt modelId="{C4115BB1-3984-4210-80BF-206D95B83FDB}" type="pres">
      <dgm:prSet presAssocID="{925D3ED9-52D3-41D2-836B-2522CBD667EE}" presName="levelTx" presStyleLbl="revTx" presStyleIdx="0" presStyleCnt="0">
        <dgm:presLayoutVars>
          <dgm:chMax val="1"/>
          <dgm:bulletEnabled val="1"/>
        </dgm:presLayoutVars>
      </dgm:prSet>
      <dgm:spPr/>
      <dgm:t>
        <a:bodyPr/>
        <a:lstStyle/>
        <a:p>
          <a:endParaRPr lang="en-US"/>
        </a:p>
      </dgm:t>
    </dgm:pt>
    <dgm:pt modelId="{5CC4AEEA-996B-41C2-8D4D-FE65A556D881}" type="pres">
      <dgm:prSet presAssocID="{9FA26AD7-DCB8-4DD0-A7BC-B5134E6F6F2F}" presName="Name8" presStyleCnt="0"/>
      <dgm:spPr/>
    </dgm:pt>
    <dgm:pt modelId="{E2EF9226-3176-4C7D-99FE-0A3CD8410510}" type="pres">
      <dgm:prSet presAssocID="{9FA26AD7-DCB8-4DD0-A7BC-B5134E6F6F2F}" presName="level" presStyleLbl="node1" presStyleIdx="3" presStyleCnt="4">
        <dgm:presLayoutVars>
          <dgm:chMax val="1"/>
          <dgm:bulletEnabled val="1"/>
        </dgm:presLayoutVars>
      </dgm:prSet>
      <dgm:spPr/>
      <dgm:t>
        <a:bodyPr/>
        <a:lstStyle/>
        <a:p>
          <a:endParaRPr lang="en-US"/>
        </a:p>
      </dgm:t>
    </dgm:pt>
    <dgm:pt modelId="{10DCD8FF-1298-42BD-B151-AB4F7E8BAFCB}" type="pres">
      <dgm:prSet presAssocID="{9FA26AD7-DCB8-4DD0-A7BC-B5134E6F6F2F}" presName="levelTx" presStyleLbl="revTx" presStyleIdx="0" presStyleCnt="0">
        <dgm:presLayoutVars>
          <dgm:chMax val="1"/>
          <dgm:bulletEnabled val="1"/>
        </dgm:presLayoutVars>
      </dgm:prSet>
      <dgm:spPr/>
      <dgm:t>
        <a:bodyPr/>
        <a:lstStyle/>
        <a:p>
          <a:endParaRPr lang="en-US"/>
        </a:p>
      </dgm:t>
    </dgm:pt>
  </dgm:ptLst>
  <dgm:cxnLst>
    <dgm:cxn modelId="{0BB494DF-A2A1-49AD-BE95-3C79208D203B}" type="presOf" srcId="{925D3ED9-52D3-41D2-836B-2522CBD667EE}" destId="{C4115BB1-3984-4210-80BF-206D95B83FDB}" srcOrd="1" destOrd="0" presId="urn:microsoft.com/office/officeart/2005/8/layout/pyramid3"/>
    <dgm:cxn modelId="{D051AB31-C3E2-40A2-93CC-5BB740A8CC46}" type="presOf" srcId="{F3C3FCA7-F907-456D-9A71-DDC3FBFF8B01}" destId="{B68CAF9A-2935-4BBB-A15C-3E3FF66357D8}" srcOrd="0" destOrd="0" presId="urn:microsoft.com/office/officeart/2005/8/layout/pyramid3"/>
    <dgm:cxn modelId="{66F7C663-62EE-491C-B2D6-EE2084FB159B}" srcId="{2F5C8C0C-D934-44ED-8131-1BB54153FC09}" destId="{925D3ED9-52D3-41D2-836B-2522CBD667EE}" srcOrd="2" destOrd="0" parTransId="{44D55B84-2DD4-41DF-B438-F1BC7C4CB044}" sibTransId="{934CE5B4-EA67-47C9-BFCA-4D6443794C5F}"/>
    <dgm:cxn modelId="{748BCCB7-4F8E-467F-BEFF-8378D06F0C8B}" type="presOf" srcId="{2F5C8C0C-D934-44ED-8131-1BB54153FC09}" destId="{68D6D4A6-3ED4-4E7C-8FE5-98C8F0EE34EE}" srcOrd="0" destOrd="0" presId="urn:microsoft.com/office/officeart/2005/8/layout/pyramid3"/>
    <dgm:cxn modelId="{AF6191EE-AB84-45C2-9E3D-B683597DA9D2}" srcId="{2F5C8C0C-D934-44ED-8131-1BB54153FC09}" destId="{45551193-AFE8-4424-B88C-F05BFC8AC39B}" srcOrd="1" destOrd="0" parTransId="{5048ACC3-D9C7-4035-B01F-4EA0EAD4614C}" sibTransId="{7329E48B-2B0E-4D96-9850-236E876E3082}"/>
    <dgm:cxn modelId="{97B215FF-1834-4575-9C0E-D8AD9371492A}" type="presOf" srcId="{925D3ED9-52D3-41D2-836B-2522CBD667EE}" destId="{825F597C-C05F-42AC-8400-6A748FE833F2}" srcOrd="0" destOrd="0" presId="urn:microsoft.com/office/officeart/2005/8/layout/pyramid3"/>
    <dgm:cxn modelId="{8ED183C5-6219-4460-AE04-09259B88DF3C}" type="presOf" srcId="{9FA26AD7-DCB8-4DD0-A7BC-B5134E6F6F2F}" destId="{E2EF9226-3176-4C7D-99FE-0A3CD8410510}" srcOrd="0" destOrd="0" presId="urn:microsoft.com/office/officeart/2005/8/layout/pyramid3"/>
    <dgm:cxn modelId="{A2AFC774-5ACF-4350-BD19-48E30592C708}" type="presOf" srcId="{F3C3FCA7-F907-456D-9A71-DDC3FBFF8B01}" destId="{77130ACE-FDD2-4E07-8432-2BAC69A2F03A}" srcOrd="1" destOrd="0" presId="urn:microsoft.com/office/officeart/2005/8/layout/pyramid3"/>
    <dgm:cxn modelId="{98BC8BFE-C9E4-4BE9-96EE-F2B4368B1B0E}" type="presOf" srcId="{9FA26AD7-DCB8-4DD0-A7BC-B5134E6F6F2F}" destId="{10DCD8FF-1298-42BD-B151-AB4F7E8BAFCB}" srcOrd="1" destOrd="0" presId="urn:microsoft.com/office/officeart/2005/8/layout/pyramid3"/>
    <dgm:cxn modelId="{0D5EE658-EE87-486E-BC51-2F393E26C4E8}" srcId="{2F5C8C0C-D934-44ED-8131-1BB54153FC09}" destId="{9FA26AD7-DCB8-4DD0-A7BC-B5134E6F6F2F}" srcOrd="3" destOrd="0" parTransId="{6C627524-0CA0-4A33-B457-C57DF78AC1B0}" sibTransId="{F2192C21-3602-41AC-978A-C036240A5099}"/>
    <dgm:cxn modelId="{F4D5D131-173F-4B76-8E7E-2779DC177199}" type="presOf" srcId="{45551193-AFE8-4424-B88C-F05BFC8AC39B}" destId="{1E9ACB50-02C2-4AAD-8D05-9F4F855040DA}" srcOrd="1" destOrd="0" presId="urn:microsoft.com/office/officeart/2005/8/layout/pyramid3"/>
    <dgm:cxn modelId="{40EDE30B-DEFE-463B-9F01-062CD7A537D4}" srcId="{2F5C8C0C-D934-44ED-8131-1BB54153FC09}" destId="{F3C3FCA7-F907-456D-9A71-DDC3FBFF8B01}" srcOrd="0" destOrd="0" parTransId="{3DF7C7AC-A717-4EEF-9956-E602E512D7CA}" sibTransId="{E6F04908-FD21-4E1A-A450-1B9AF40A60C0}"/>
    <dgm:cxn modelId="{C647254E-A4E7-4CE7-92C1-0122F99B7E81}" type="presOf" srcId="{45551193-AFE8-4424-B88C-F05BFC8AC39B}" destId="{D99AABDA-EF3C-44C4-9F74-A42EB36E71BD}" srcOrd="0" destOrd="0" presId="urn:microsoft.com/office/officeart/2005/8/layout/pyramid3"/>
    <dgm:cxn modelId="{133BED04-E65F-4527-A5DF-E33791C45483}" type="presParOf" srcId="{68D6D4A6-3ED4-4E7C-8FE5-98C8F0EE34EE}" destId="{6335B3FE-86CA-414B-9257-3BC59A0470FF}" srcOrd="0" destOrd="0" presId="urn:microsoft.com/office/officeart/2005/8/layout/pyramid3"/>
    <dgm:cxn modelId="{A605F8A1-2858-4DE4-98B9-D70A72D1D8B1}" type="presParOf" srcId="{6335B3FE-86CA-414B-9257-3BC59A0470FF}" destId="{B68CAF9A-2935-4BBB-A15C-3E3FF66357D8}" srcOrd="0" destOrd="0" presId="urn:microsoft.com/office/officeart/2005/8/layout/pyramid3"/>
    <dgm:cxn modelId="{2516D4CB-A415-4016-A76E-B6D55CEC13E1}" type="presParOf" srcId="{6335B3FE-86CA-414B-9257-3BC59A0470FF}" destId="{77130ACE-FDD2-4E07-8432-2BAC69A2F03A}" srcOrd="1" destOrd="0" presId="urn:microsoft.com/office/officeart/2005/8/layout/pyramid3"/>
    <dgm:cxn modelId="{0FC90F38-84CF-45A4-B070-B3A092898EA4}" type="presParOf" srcId="{68D6D4A6-3ED4-4E7C-8FE5-98C8F0EE34EE}" destId="{6CCA10D2-5FFF-4160-87A2-D6245B517C5E}" srcOrd="1" destOrd="0" presId="urn:microsoft.com/office/officeart/2005/8/layout/pyramid3"/>
    <dgm:cxn modelId="{4F7C0FC6-A361-4256-8FB1-DF168AF78441}" type="presParOf" srcId="{6CCA10D2-5FFF-4160-87A2-D6245B517C5E}" destId="{D99AABDA-EF3C-44C4-9F74-A42EB36E71BD}" srcOrd="0" destOrd="0" presId="urn:microsoft.com/office/officeart/2005/8/layout/pyramid3"/>
    <dgm:cxn modelId="{6AD6A9CD-1AAD-4381-B6D6-BB34C18D477F}" type="presParOf" srcId="{6CCA10D2-5FFF-4160-87A2-D6245B517C5E}" destId="{1E9ACB50-02C2-4AAD-8D05-9F4F855040DA}" srcOrd="1" destOrd="0" presId="urn:microsoft.com/office/officeart/2005/8/layout/pyramid3"/>
    <dgm:cxn modelId="{A9B8731A-59DB-4863-9FE9-2768171D34C5}" type="presParOf" srcId="{68D6D4A6-3ED4-4E7C-8FE5-98C8F0EE34EE}" destId="{BCE03205-EF38-44F9-9E0F-7B91BE53FA1E}" srcOrd="2" destOrd="0" presId="urn:microsoft.com/office/officeart/2005/8/layout/pyramid3"/>
    <dgm:cxn modelId="{5EC94E38-6411-4FF8-A21B-999A10FFAC1D}" type="presParOf" srcId="{BCE03205-EF38-44F9-9E0F-7B91BE53FA1E}" destId="{825F597C-C05F-42AC-8400-6A748FE833F2}" srcOrd="0" destOrd="0" presId="urn:microsoft.com/office/officeart/2005/8/layout/pyramid3"/>
    <dgm:cxn modelId="{A6005EC3-BECA-4AAE-9229-A7A33C95B60A}" type="presParOf" srcId="{BCE03205-EF38-44F9-9E0F-7B91BE53FA1E}" destId="{C4115BB1-3984-4210-80BF-206D95B83FDB}" srcOrd="1" destOrd="0" presId="urn:microsoft.com/office/officeart/2005/8/layout/pyramid3"/>
    <dgm:cxn modelId="{ADE674C5-8832-4549-9834-C40E9E53AD1C}" type="presParOf" srcId="{68D6D4A6-3ED4-4E7C-8FE5-98C8F0EE34EE}" destId="{5CC4AEEA-996B-41C2-8D4D-FE65A556D881}" srcOrd="3" destOrd="0" presId="urn:microsoft.com/office/officeart/2005/8/layout/pyramid3"/>
    <dgm:cxn modelId="{A5F199B3-A721-405B-9E19-E64196967714}" type="presParOf" srcId="{5CC4AEEA-996B-41C2-8D4D-FE65A556D881}" destId="{E2EF9226-3176-4C7D-99FE-0A3CD8410510}" srcOrd="0" destOrd="0" presId="urn:microsoft.com/office/officeart/2005/8/layout/pyramid3"/>
    <dgm:cxn modelId="{2873FABD-CB0E-4DFD-AC01-5CEFBA74D100}" type="presParOf" srcId="{5CC4AEEA-996B-41C2-8D4D-FE65A556D881}" destId="{10DCD8FF-1298-42BD-B151-AB4F7E8BAFCB}"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B002CA-DC49-4D4F-A348-C58530A9866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9CC0DF96-E84C-4D72-9E9A-18F9F3F24D89}">
      <dgm:prSet phldrT="[Text]" custT="1"/>
      <dgm:spPr/>
      <dgm:t>
        <a:bodyPr/>
        <a:lstStyle/>
        <a:p>
          <a:r>
            <a:rPr lang="en-US" sz="1200" b="1" dirty="0" smtClean="0"/>
            <a:t>ISU Campus DL:  </a:t>
          </a:r>
          <a:r>
            <a:rPr lang="en-US" sz="1200" b="1" dirty="0" smtClean="0">
              <a:solidFill>
                <a:srgbClr val="C8102E"/>
              </a:solidFill>
            </a:rPr>
            <a:t>October </a:t>
          </a:r>
          <a:r>
            <a:rPr lang="en-US" sz="1200" b="1" dirty="0" smtClean="0">
              <a:solidFill>
                <a:srgbClr val="C8102E"/>
              </a:solidFill>
            </a:rPr>
            <a:t>15, 2018</a:t>
          </a:r>
          <a:endParaRPr lang="en-US" sz="1200" b="1" dirty="0">
            <a:solidFill>
              <a:srgbClr val="C8102E"/>
            </a:solidFill>
          </a:endParaRPr>
        </a:p>
      </dgm:t>
    </dgm:pt>
    <dgm:pt modelId="{5A3E0455-6A0C-4CDA-9ADE-677D2672CB0A}" type="parTrans" cxnId="{DA91DB6C-9D3A-4900-8A40-0D358FEF09C0}">
      <dgm:prSet/>
      <dgm:spPr/>
      <dgm:t>
        <a:bodyPr/>
        <a:lstStyle/>
        <a:p>
          <a:endParaRPr lang="en-US"/>
        </a:p>
      </dgm:t>
    </dgm:pt>
    <dgm:pt modelId="{B9FB8CDD-63AE-4E21-A79F-C9CB2A477CBF}" type="sibTrans" cxnId="{DA91DB6C-9D3A-4900-8A40-0D358FEF09C0}">
      <dgm:prSet/>
      <dgm:spPr/>
      <dgm:t>
        <a:bodyPr/>
        <a:lstStyle/>
        <a:p>
          <a:endParaRPr lang="en-US"/>
        </a:p>
      </dgm:t>
    </dgm:pt>
    <dgm:pt modelId="{4A218F55-F43E-4BA2-B2E5-7140D8A0F3A0}">
      <dgm:prSet/>
      <dgm:spPr/>
      <dgm:t>
        <a:bodyPr/>
        <a:lstStyle/>
        <a:p>
          <a:r>
            <a:rPr lang="en-US" b="1" dirty="0" smtClean="0"/>
            <a:t>Application Work: </a:t>
          </a:r>
          <a:r>
            <a:rPr lang="en-US" b="1" dirty="0" smtClean="0">
              <a:solidFill>
                <a:srgbClr val="C8102E"/>
              </a:solidFill>
            </a:rPr>
            <a:t> </a:t>
          </a:r>
        </a:p>
        <a:p>
          <a:r>
            <a:rPr lang="en-US" b="1" dirty="0" smtClean="0">
              <a:solidFill>
                <a:srgbClr val="C8102E"/>
              </a:solidFill>
            </a:rPr>
            <a:t>Nov-Jan, 2018</a:t>
          </a:r>
          <a:endParaRPr lang="en-US" b="1" dirty="0">
            <a:solidFill>
              <a:srgbClr val="C8102E"/>
            </a:solidFill>
          </a:endParaRPr>
        </a:p>
      </dgm:t>
    </dgm:pt>
    <dgm:pt modelId="{5B8EBC5E-9C86-431E-B652-EFFAD7C741E0}" type="parTrans" cxnId="{AAA9F9A6-259C-4F43-99B6-2D6EB93001F5}">
      <dgm:prSet/>
      <dgm:spPr/>
      <dgm:t>
        <a:bodyPr/>
        <a:lstStyle/>
        <a:p>
          <a:endParaRPr lang="en-US"/>
        </a:p>
      </dgm:t>
    </dgm:pt>
    <dgm:pt modelId="{486BB1EB-324F-4D0D-A629-1F6BDF4D76FB}" type="sibTrans" cxnId="{AAA9F9A6-259C-4F43-99B6-2D6EB93001F5}">
      <dgm:prSet/>
      <dgm:spPr/>
      <dgm:t>
        <a:bodyPr/>
        <a:lstStyle/>
        <a:p>
          <a:endParaRPr lang="en-US"/>
        </a:p>
      </dgm:t>
    </dgm:pt>
    <dgm:pt modelId="{70A08C5E-8B3D-4B09-BF77-34466FEC7308}">
      <dgm:prSet/>
      <dgm:spPr/>
      <dgm:t>
        <a:bodyPr/>
        <a:lstStyle/>
        <a:p>
          <a:r>
            <a:rPr lang="en-US" b="1" dirty="0" smtClean="0"/>
            <a:t>National DL: </a:t>
          </a:r>
          <a:r>
            <a:rPr lang="en-US" b="1" dirty="0" smtClean="0">
              <a:solidFill>
                <a:srgbClr val="C00000"/>
              </a:solidFill>
            </a:rPr>
            <a:t>Jan </a:t>
          </a:r>
          <a:r>
            <a:rPr lang="en-US" b="1" dirty="0" smtClean="0">
              <a:solidFill>
                <a:srgbClr val="C00000"/>
              </a:solidFill>
            </a:rPr>
            <a:t>25, 2019</a:t>
          </a:r>
          <a:endParaRPr lang="en-US" b="1" dirty="0">
            <a:solidFill>
              <a:srgbClr val="C00000"/>
            </a:solidFill>
          </a:endParaRPr>
        </a:p>
      </dgm:t>
    </dgm:pt>
    <dgm:pt modelId="{4957167A-CFF8-49C3-AEEF-E15D5089FCE2}" type="parTrans" cxnId="{E0A4EA1C-F3CE-4455-B730-431B3B72E36E}">
      <dgm:prSet/>
      <dgm:spPr/>
      <dgm:t>
        <a:bodyPr/>
        <a:lstStyle/>
        <a:p>
          <a:endParaRPr lang="en-US"/>
        </a:p>
      </dgm:t>
    </dgm:pt>
    <dgm:pt modelId="{6C3B074D-65CF-41E0-9112-830ACF6E8FE3}" type="sibTrans" cxnId="{E0A4EA1C-F3CE-4455-B730-431B3B72E36E}">
      <dgm:prSet/>
      <dgm:spPr/>
      <dgm:t>
        <a:bodyPr/>
        <a:lstStyle/>
        <a:p>
          <a:endParaRPr lang="en-US"/>
        </a:p>
      </dgm:t>
    </dgm:pt>
    <dgm:pt modelId="{CCA1C1EB-A546-41C0-815C-0DF93E0C11FC}">
      <dgm:prSet/>
      <dgm:spPr/>
      <dgm:t>
        <a:bodyPr/>
        <a:lstStyle/>
        <a:p>
          <a:r>
            <a:rPr lang="en-US" b="1" dirty="0" smtClean="0"/>
            <a:t>Goldwater Scholars Announced: </a:t>
          </a:r>
          <a:r>
            <a:rPr lang="en-US" b="1" dirty="0" smtClean="0">
              <a:solidFill>
                <a:srgbClr val="C00000"/>
              </a:solidFill>
            </a:rPr>
            <a:t>Late March, </a:t>
          </a:r>
          <a:r>
            <a:rPr lang="en-US" b="1" dirty="0" smtClean="0">
              <a:solidFill>
                <a:srgbClr val="C00000"/>
              </a:solidFill>
            </a:rPr>
            <a:t>2019</a:t>
          </a:r>
          <a:endParaRPr lang="en-US" b="1" dirty="0">
            <a:solidFill>
              <a:srgbClr val="C00000"/>
            </a:solidFill>
          </a:endParaRPr>
        </a:p>
      </dgm:t>
    </dgm:pt>
    <dgm:pt modelId="{5EAF54CB-4351-40B6-8C5E-4A88958B902E}" type="parTrans" cxnId="{1A94E2B7-1410-4D55-9D8F-9FDCB0FF3D13}">
      <dgm:prSet/>
      <dgm:spPr/>
      <dgm:t>
        <a:bodyPr/>
        <a:lstStyle/>
        <a:p>
          <a:endParaRPr lang="en-US"/>
        </a:p>
      </dgm:t>
    </dgm:pt>
    <dgm:pt modelId="{1C10CBBE-3B55-43A0-8205-BB4D69B14541}" type="sibTrans" cxnId="{1A94E2B7-1410-4D55-9D8F-9FDCB0FF3D13}">
      <dgm:prSet/>
      <dgm:spPr/>
      <dgm:t>
        <a:bodyPr/>
        <a:lstStyle/>
        <a:p>
          <a:endParaRPr lang="en-US"/>
        </a:p>
      </dgm:t>
    </dgm:pt>
    <dgm:pt modelId="{14264DE7-AABF-425F-974F-26B7D41AF8D5}">
      <dgm:prSet/>
      <dgm:spPr/>
      <dgm:t>
        <a:bodyPr/>
        <a:lstStyle/>
        <a:p>
          <a:r>
            <a:rPr lang="en-US" b="1" dirty="0" smtClean="0">
              <a:solidFill>
                <a:schemeClr val="tx1"/>
              </a:solidFill>
            </a:rPr>
            <a:t>Selection of 4 ISU Candidates by Oct 26, 2018</a:t>
          </a:r>
          <a:endParaRPr lang="en-US" b="1" dirty="0" smtClean="0">
            <a:solidFill>
              <a:schemeClr val="tx1"/>
            </a:solidFill>
          </a:endParaRPr>
        </a:p>
      </dgm:t>
    </dgm:pt>
    <dgm:pt modelId="{075B6576-4619-4041-A87D-3069DA6B28D1}" type="parTrans" cxnId="{DD4F50EB-E1AF-402C-946D-2B65F2F09F59}">
      <dgm:prSet/>
      <dgm:spPr/>
      <dgm:t>
        <a:bodyPr/>
        <a:lstStyle/>
        <a:p>
          <a:endParaRPr lang="en-US"/>
        </a:p>
      </dgm:t>
    </dgm:pt>
    <dgm:pt modelId="{0BB131B5-94A3-4F29-A07E-AD72B5AAC0F6}" type="sibTrans" cxnId="{DD4F50EB-E1AF-402C-946D-2B65F2F09F59}">
      <dgm:prSet/>
      <dgm:spPr/>
      <dgm:t>
        <a:bodyPr/>
        <a:lstStyle/>
        <a:p>
          <a:endParaRPr lang="en-US"/>
        </a:p>
      </dgm:t>
    </dgm:pt>
    <dgm:pt modelId="{8FC70FE9-FEF5-414E-94D9-5FCBBB714428}" type="pres">
      <dgm:prSet presAssocID="{58B002CA-DC49-4D4F-A348-C58530A9866E}" presName="Name0" presStyleCnt="0">
        <dgm:presLayoutVars>
          <dgm:chMax val="11"/>
          <dgm:chPref val="11"/>
          <dgm:dir/>
          <dgm:resizeHandles/>
        </dgm:presLayoutVars>
      </dgm:prSet>
      <dgm:spPr/>
      <dgm:t>
        <a:bodyPr/>
        <a:lstStyle/>
        <a:p>
          <a:endParaRPr lang="en-US"/>
        </a:p>
      </dgm:t>
    </dgm:pt>
    <dgm:pt modelId="{789A255E-359C-4F8C-970A-9015923283CE}" type="pres">
      <dgm:prSet presAssocID="{CCA1C1EB-A546-41C0-815C-0DF93E0C11FC}" presName="Accent5" presStyleCnt="0"/>
      <dgm:spPr/>
    </dgm:pt>
    <dgm:pt modelId="{F7A45F95-4CE6-43D9-9715-6B9942136612}" type="pres">
      <dgm:prSet presAssocID="{CCA1C1EB-A546-41C0-815C-0DF93E0C11FC}" presName="Accent" presStyleLbl="node1" presStyleIdx="0" presStyleCnt="5"/>
      <dgm:spPr/>
    </dgm:pt>
    <dgm:pt modelId="{543B357B-D871-4861-915E-870897289F46}" type="pres">
      <dgm:prSet presAssocID="{CCA1C1EB-A546-41C0-815C-0DF93E0C11FC}" presName="ParentBackground5" presStyleCnt="0"/>
      <dgm:spPr/>
    </dgm:pt>
    <dgm:pt modelId="{6CF4CBEC-86F1-4BA1-953B-309662CB23A2}" type="pres">
      <dgm:prSet presAssocID="{CCA1C1EB-A546-41C0-815C-0DF93E0C11FC}" presName="ParentBackground" presStyleLbl="fgAcc1" presStyleIdx="0" presStyleCnt="5"/>
      <dgm:spPr/>
      <dgm:t>
        <a:bodyPr/>
        <a:lstStyle/>
        <a:p>
          <a:endParaRPr lang="en-US"/>
        </a:p>
      </dgm:t>
    </dgm:pt>
    <dgm:pt modelId="{98512332-56B6-4CEE-8BA2-18F0A35ED3E4}" type="pres">
      <dgm:prSet presAssocID="{CCA1C1EB-A546-41C0-815C-0DF93E0C11FC}" presName="Parent5" presStyleLbl="revTx" presStyleIdx="0" presStyleCnt="0">
        <dgm:presLayoutVars>
          <dgm:chMax val="1"/>
          <dgm:chPref val="1"/>
          <dgm:bulletEnabled val="1"/>
        </dgm:presLayoutVars>
      </dgm:prSet>
      <dgm:spPr/>
      <dgm:t>
        <a:bodyPr/>
        <a:lstStyle/>
        <a:p>
          <a:endParaRPr lang="en-US"/>
        </a:p>
      </dgm:t>
    </dgm:pt>
    <dgm:pt modelId="{BB3A9180-A15F-438D-9D40-52908733BD9D}" type="pres">
      <dgm:prSet presAssocID="{70A08C5E-8B3D-4B09-BF77-34466FEC7308}" presName="Accent4" presStyleCnt="0"/>
      <dgm:spPr/>
    </dgm:pt>
    <dgm:pt modelId="{AB234FAC-0307-4BAE-8996-F92D48566AA2}" type="pres">
      <dgm:prSet presAssocID="{70A08C5E-8B3D-4B09-BF77-34466FEC7308}" presName="Accent" presStyleLbl="node1" presStyleIdx="1" presStyleCnt="5"/>
      <dgm:spPr/>
    </dgm:pt>
    <dgm:pt modelId="{D807A815-F37D-4029-BE56-5714D8C55BE5}" type="pres">
      <dgm:prSet presAssocID="{70A08C5E-8B3D-4B09-BF77-34466FEC7308}" presName="ParentBackground4" presStyleCnt="0"/>
      <dgm:spPr/>
    </dgm:pt>
    <dgm:pt modelId="{A7ACEA14-2428-49A9-9C17-A7DCE1090EFF}" type="pres">
      <dgm:prSet presAssocID="{70A08C5E-8B3D-4B09-BF77-34466FEC7308}" presName="ParentBackground" presStyleLbl="fgAcc1" presStyleIdx="1" presStyleCnt="5"/>
      <dgm:spPr/>
      <dgm:t>
        <a:bodyPr/>
        <a:lstStyle/>
        <a:p>
          <a:endParaRPr lang="en-US"/>
        </a:p>
      </dgm:t>
    </dgm:pt>
    <dgm:pt modelId="{6DB9CEF4-B2B3-49BE-A21F-9BB3EBB519AC}" type="pres">
      <dgm:prSet presAssocID="{70A08C5E-8B3D-4B09-BF77-34466FEC7308}" presName="Parent4" presStyleLbl="revTx" presStyleIdx="0" presStyleCnt="0">
        <dgm:presLayoutVars>
          <dgm:chMax val="1"/>
          <dgm:chPref val="1"/>
          <dgm:bulletEnabled val="1"/>
        </dgm:presLayoutVars>
      </dgm:prSet>
      <dgm:spPr/>
      <dgm:t>
        <a:bodyPr/>
        <a:lstStyle/>
        <a:p>
          <a:endParaRPr lang="en-US"/>
        </a:p>
      </dgm:t>
    </dgm:pt>
    <dgm:pt modelId="{0F460B2F-14C9-4ADD-AD8E-6D7F81374237}" type="pres">
      <dgm:prSet presAssocID="{4A218F55-F43E-4BA2-B2E5-7140D8A0F3A0}" presName="Accent3" presStyleCnt="0"/>
      <dgm:spPr/>
    </dgm:pt>
    <dgm:pt modelId="{29A56A9B-15DA-4F21-AE0C-E7E20CFB1473}" type="pres">
      <dgm:prSet presAssocID="{4A218F55-F43E-4BA2-B2E5-7140D8A0F3A0}" presName="Accent" presStyleLbl="node1" presStyleIdx="2" presStyleCnt="5"/>
      <dgm:spPr/>
    </dgm:pt>
    <dgm:pt modelId="{E94776A9-142B-4ADF-B2C8-8E8E67AE7964}" type="pres">
      <dgm:prSet presAssocID="{4A218F55-F43E-4BA2-B2E5-7140D8A0F3A0}" presName="ParentBackground3" presStyleCnt="0"/>
      <dgm:spPr/>
    </dgm:pt>
    <dgm:pt modelId="{C90D8B24-0AC3-4235-8BF2-BB315E9DA924}" type="pres">
      <dgm:prSet presAssocID="{4A218F55-F43E-4BA2-B2E5-7140D8A0F3A0}" presName="ParentBackground" presStyleLbl="fgAcc1" presStyleIdx="2" presStyleCnt="5"/>
      <dgm:spPr/>
      <dgm:t>
        <a:bodyPr/>
        <a:lstStyle/>
        <a:p>
          <a:endParaRPr lang="en-US"/>
        </a:p>
      </dgm:t>
    </dgm:pt>
    <dgm:pt modelId="{53963F4F-A7A2-4C7F-920E-084268DC071E}" type="pres">
      <dgm:prSet presAssocID="{4A218F55-F43E-4BA2-B2E5-7140D8A0F3A0}" presName="Parent3" presStyleLbl="revTx" presStyleIdx="0" presStyleCnt="0">
        <dgm:presLayoutVars>
          <dgm:chMax val="1"/>
          <dgm:chPref val="1"/>
          <dgm:bulletEnabled val="1"/>
        </dgm:presLayoutVars>
      </dgm:prSet>
      <dgm:spPr/>
      <dgm:t>
        <a:bodyPr/>
        <a:lstStyle/>
        <a:p>
          <a:endParaRPr lang="en-US"/>
        </a:p>
      </dgm:t>
    </dgm:pt>
    <dgm:pt modelId="{1E43228E-C043-482D-A461-EAFC8946AA40}" type="pres">
      <dgm:prSet presAssocID="{14264DE7-AABF-425F-974F-26B7D41AF8D5}" presName="Accent2" presStyleCnt="0"/>
      <dgm:spPr/>
    </dgm:pt>
    <dgm:pt modelId="{7709EC53-35AE-41C2-B2B4-FFF165552E08}" type="pres">
      <dgm:prSet presAssocID="{14264DE7-AABF-425F-974F-26B7D41AF8D5}" presName="Accent" presStyleLbl="node1" presStyleIdx="3" presStyleCnt="5"/>
      <dgm:spPr/>
    </dgm:pt>
    <dgm:pt modelId="{BD9D37F1-A630-493E-B478-49E429C68549}" type="pres">
      <dgm:prSet presAssocID="{14264DE7-AABF-425F-974F-26B7D41AF8D5}" presName="ParentBackground2" presStyleCnt="0"/>
      <dgm:spPr/>
    </dgm:pt>
    <dgm:pt modelId="{3ECDE68A-A14E-4464-B5CA-28A9559B62FC}" type="pres">
      <dgm:prSet presAssocID="{14264DE7-AABF-425F-974F-26B7D41AF8D5}" presName="ParentBackground" presStyleLbl="fgAcc1" presStyleIdx="3" presStyleCnt="5"/>
      <dgm:spPr/>
      <dgm:t>
        <a:bodyPr/>
        <a:lstStyle/>
        <a:p>
          <a:endParaRPr lang="en-US"/>
        </a:p>
      </dgm:t>
    </dgm:pt>
    <dgm:pt modelId="{C79DFC5E-34BB-4C9C-878D-F68887EE3367}" type="pres">
      <dgm:prSet presAssocID="{14264DE7-AABF-425F-974F-26B7D41AF8D5}" presName="Parent2" presStyleLbl="revTx" presStyleIdx="0" presStyleCnt="0">
        <dgm:presLayoutVars>
          <dgm:chMax val="1"/>
          <dgm:chPref val="1"/>
          <dgm:bulletEnabled val="1"/>
        </dgm:presLayoutVars>
      </dgm:prSet>
      <dgm:spPr/>
      <dgm:t>
        <a:bodyPr/>
        <a:lstStyle/>
        <a:p>
          <a:endParaRPr lang="en-US"/>
        </a:p>
      </dgm:t>
    </dgm:pt>
    <dgm:pt modelId="{604C9205-D4EA-43FB-9D22-CF7D2E91D98A}" type="pres">
      <dgm:prSet presAssocID="{9CC0DF96-E84C-4D72-9E9A-18F9F3F24D89}" presName="Accent1" presStyleCnt="0"/>
      <dgm:spPr/>
    </dgm:pt>
    <dgm:pt modelId="{7FADA7FC-E1F2-44F7-8F06-8936A4C30B21}" type="pres">
      <dgm:prSet presAssocID="{9CC0DF96-E84C-4D72-9E9A-18F9F3F24D89}" presName="Accent" presStyleLbl="node1" presStyleIdx="4" presStyleCnt="5"/>
      <dgm:spPr/>
    </dgm:pt>
    <dgm:pt modelId="{C692DBBE-6737-4465-B022-C383468A5163}" type="pres">
      <dgm:prSet presAssocID="{9CC0DF96-E84C-4D72-9E9A-18F9F3F24D89}" presName="ParentBackground1" presStyleCnt="0"/>
      <dgm:spPr/>
    </dgm:pt>
    <dgm:pt modelId="{13AC0AD0-07E2-45BC-848C-E4B2DFDC8A29}" type="pres">
      <dgm:prSet presAssocID="{9CC0DF96-E84C-4D72-9E9A-18F9F3F24D89}" presName="ParentBackground" presStyleLbl="fgAcc1" presStyleIdx="4" presStyleCnt="5"/>
      <dgm:spPr/>
      <dgm:t>
        <a:bodyPr/>
        <a:lstStyle/>
        <a:p>
          <a:endParaRPr lang="en-US"/>
        </a:p>
      </dgm:t>
    </dgm:pt>
    <dgm:pt modelId="{4D6022E9-BEDF-4B0F-BADE-835679F83920}" type="pres">
      <dgm:prSet presAssocID="{9CC0DF96-E84C-4D72-9E9A-18F9F3F24D89}" presName="Parent1" presStyleLbl="revTx" presStyleIdx="0" presStyleCnt="0">
        <dgm:presLayoutVars>
          <dgm:chMax val="1"/>
          <dgm:chPref val="1"/>
          <dgm:bulletEnabled val="1"/>
        </dgm:presLayoutVars>
      </dgm:prSet>
      <dgm:spPr/>
      <dgm:t>
        <a:bodyPr/>
        <a:lstStyle/>
        <a:p>
          <a:endParaRPr lang="en-US"/>
        </a:p>
      </dgm:t>
    </dgm:pt>
  </dgm:ptLst>
  <dgm:cxnLst>
    <dgm:cxn modelId="{45483D59-FC5D-474D-BC85-75642BBDB1F7}" type="presOf" srcId="{4A218F55-F43E-4BA2-B2E5-7140D8A0F3A0}" destId="{C90D8B24-0AC3-4235-8BF2-BB315E9DA924}" srcOrd="0" destOrd="0" presId="urn:microsoft.com/office/officeart/2011/layout/CircleProcess"/>
    <dgm:cxn modelId="{558E50EC-1918-4B9D-B822-1059F154ED1B}" type="presOf" srcId="{CCA1C1EB-A546-41C0-815C-0DF93E0C11FC}" destId="{98512332-56B6-4CEE-8BA2-18F0A35ED3E4}" srcOrd="1" destOrd="0" presId="urn:microsoft.com/office/officeart/2011/layout/CircleProcess"/>
    <dgm:cxn modelId="{154F3B40-96C9-4F71-A815-44031ECD2E2D}" type="presOf" srcId="{58B002CA-DC49-4D4F-A348-C58530A9866E}" destId="{8FC70FE9-FEF5-414E-94D9-5FCBBB714428}" srcOrd="0" destOrd="0" presId="urn:microsoft.com/office/officeart/2011/layout/CircleProcess"/>
    <dgm:cxn modelId="{CAD9EE9D-E8EE-4899-8941-F2E4794E7F3B}" type="presOf" srcId="{70A08C5E-8B3D-4B09-BF77-34466FEC7308}" destId="{6DB9CEF4-B2B3-49BE-A21F-9BB3EBB519AC}" srcOrd="1" destOrd="0" presId="urn:microsoft.com/office/officeart/2011/layout/CircleProcess"/>
    <dgm:cxn modelId="{DA91DB6C-9D3A-4900-8A40-0D358FEF09C0}" srcId="{58B002CA-DC49-4D4F-A348-C58530A9866E}" destId="{9CC0DF96-E84C-4D72-9E9A-18F9F3F24D89}" srcOrd="0" destOrd="0" parTransId="{5A3E0455-6A0C-4CDA-9ADE-677D2672CB0A}" sibTransId="{B9FB8CDD-63AE-4E21-A79F-C9CB2A477CBF}"/>
    <dgm:cxn modelId="{916AE75C-1000-497D-BBA8-0582F35A6A27}" type="presOf" srcId="{9CC0DF96-E84C-4D72-9E9A-18F9F3F24D89}" destId="{4D6022E9-BEDF-4B0F-BADE-835679F83920}" srcOrd="1" destOrd="0" presId="urn:microsoft.com/office/officeart/2011/layout/CircleProcess"/>
    <dgm:cxn modelId="{E0A4EA1C-F3CE-4455-B730-431B3B72E36E}" srcId="{58B002CA-DC49-4D4F-A348-C58530A9866E}" destId="{70A08C5E-8B3D-4B09-BF77-34466FEC7308}" srcOrd="3" destOrd="0" parTransId="{4957167A-CFF8-49C3-AEEF-E15D5089FCE2}" sibTransId="{6C3B074D-65CF-41E0-9112-830ACF6E8FE3}"/>
    <dgm:cxn modelId="{3CB5E38C-3067-4B0A-AE74-BF4F7D1D4F8C}" type="presOf" srcId="{14264DE7-AABF-425F-974F-26B7D41AF8D5}" destId="{C79DFC5E-34BB-4C9C-878D-F68887EE3367}" srcOrd="1" destOrd="0" presId="urn:microsoft.com/office/officeart/2011/layout/CircleProcess"/>
    <dgm:cxn modelId="{AAA9F9A6-259C-4F43-99B6-2D6EB93001F5}" srcId="{58B002CA-DC49-4D4F-A348-C58530A9866E}" destId="{4A218F55-F43E-4BA2-B2E5-7140D8A0F3A0}" srcOrd="2" destOrd="0" parTransId="{5B8EBC5E-9C86-431E-B652-EFFAD7C741E0}" sibTransId="{486BB1EB-324F-4D0D-A629-1F6BDF4D76FB}"/>
    <dgm:cxn modelId="{7EA39297-F35C-46B5-808C-643D64D8867B}" type="presOf" srcId="{70A08C5E-8B3D-4B09-BF77-34466FEC7308}" destId="{A7ACEA14-2428-49A9-9C17-A7DCE1090EFF}" srcOrd="0" destOrd="0" presId="urn:microsoft.com/office/officeart/2011/layout/CircleProcess"/>
    <dgm:cxn modelId="{1A94E2B7-1410-4D55-9D8F-9FDCB0FF3D13}" srcId="{58B002CA-DC49-4D4F-A348-C58530A9866E}" destId="{CCA1C1EB-A546-41C0-815C-0DF93E0C11FC}" srcOrd="4" destOrd="0" parTransId="{5EAF54CB-4351-40B6-8C5E-4A88958B902E}" sibTransId="{1C10CBBE-3B55-43A0-8205-BB4D69B14541}"/>
    <dgm:cxn modelId="{FA3C0072-7043-4E39-95DB-73E0C857E9E3}" type="presOf" srcId="{14264DE7-AABF-425F-974F-26B7D41AF8D5}" destId="{3ECDE68A-A14E-4464-B5CA-28A9559B62FC}" srcOrd="0" destOrd="0" presId="urn:microsoft.com/office/officeart/2011/layout/CircleProcess"/>
    <dgm:cxn modelId="{45E34DD9-AC91-4312-BFE2-17AB7918BD7D}" type="presOf" srcId="{9CC0DF96-E84C-4D72-9E9A-18F9F3F24D89}" destId="{13AC0AD0-07E2-45BC-848C-E4B2DFDC8A29}" srcOrd="0" destOrd="0" presId="urn:microsoft.com/office/officeart/2011/layout/CircleProcess"/>
    <dgm:cxn modelId="{BE146885-04F0-484B-8C0B-FBCBD81387A3}" type="presOf" srcId="{CCA1C1EB-A546-41C0-815C-0DF93E0C11FC}" destId="{6CF4CBEC-86F1-4BA1-953B-309662CB23A2}" srcOrd="0" destOrd="0" presId="urn:microsoft.com/office/officeart/2011/layout/CircleProcess"/>
    <dgm:cxn modelId="{92A3D5D2-2BD0-4588-80C4-DB742DB7C31F}" type="presOf" srcId="{4A218F55-F43E-4BA2-B2E5-7140D8A0F3A0}" destId="{53963F4F-A7A2-4C7F-920E-084268DC071E}" srcOrd="1" destOrd="0" presId="urn:microsoft.com/office/officeart/2011/layout/CircleProcess"/>
    <dgm:cxn modelId="{DD4F50EB-E1AF-402C-946D-2B65F2F09F59}" srcId="{58B002CA-DC49-4D4F-A348-C58530A9866E}" destId="{14264DE7-AABF-425F-974F-26B7D41AF8D5}" srcOrd="1" destOrd="0" parTransId="{075B6576-4619-4041-A87D-3069DA6B28D1}" sibTransId="{0BB131B5-94A3-4F29-A07E-AD72B5AAC0F6}"/>
    <dgm:cxn modelId="{0A1CBBBE-3584-444C-B834-DC2C5A9AA02A}" type="presParOf" srcId="{8FC70FE9-FEF5-414E-94D9-5FCBBB714428}" destId="{789A255E-359C-4F8C-970A-9015923283CE}" srcOrd="0" destOrd="0" presId="urn:microsoft.com/office/officeart/2011/layout/CircleProcess"/>
    <dgm:cxn modelId="{560898CE-267C-4F40-BA4E-48BD8E503550}" type="presParOf" srcId="{789A255E-359C-4F8C-970A-9015923283CE}" destId="{F7A45F95-4CE6-43D9-9715-6B9942136612}" srcOrd="0" destOrd="0" presId="urn:microsoft.com/office/officeart/2011/layout/CircleProcess"/>
    <dgm:cxn modelId="{FD99653D-5A61-4343-B25C-E6146B43F081}" type="presParOf" srcId="{8FC70FE9-FEF5-414E-94D9-5FCBBB714428}" destId="{543B357B-D871-4861-915E-870897289F46}" srcOrd="1" destOrd="0" presId="urn:microsoft.com/office/officeart/2011/layout/CircleProcess"/>
    <dgm:cxn modelId="{6C74C331-4F24-434B-A72A-724EFF757458}" type="presParOf" srcId="{543B357B-D871-4861-915E-870897289F46}" destId="{6CF4CBEC-86F1-4BA1-953B-309662CB23A2}" srcOrd="0" destOrd="0" presId="urn:microsoft.com/office/officeart/2011/layout/CircleProcess"/>
    <dgm:cxn modelId="{F399C3BB-AC05-4E56-A8B7-7F47838DB4D9}" type="presParOf" srcId="{8FC70FE9-FEF5-414E-94D9-5FCBBB714428}" destId="{98512332-56B6-4CEE-8BA2-18F0A35ED3E4}" srcOrd="2" destOrd="0" presId="urn:microsoft.com/office/officeart/2011/layout/CircleProcess"/>
    <dgm:cxn modelId="{D55C43E7-2F7F-449E-9091-AF868CACEA12}" type="presParOf" srcId="{8FC70FE9-FEF5-414E-94D9-5FCBBB714428}" destId="{BB3A9180-A15F-438D-9D40-52908733BD9D}" srcOrd="3" destOrd="0" presId="urn:microsoft.com/office/officeart/2011/layout/CircleProcess"/>
    <dgm:cxn modelId="{9D19AABF-7206-4B52-BA4C-D0D40962DC18}" type="presParOf" srcId="{BB3A9180-A15F-438D-9D40-52908733BD9D}" destId="{AB234FAC-0307-4BAE-8996-F92D48566AA2}" srcOrd="0" destOrd="0" presId="urn:microsoft.com/office/officeart/2011/layout/CircleProcess"/>
    <dgm:cxn modelId="{36362302-1FC4-4B37-A838-F603214FCE20}" type="presParOf" srcId="{8FC70FE9-FEF5-414E-94D9-5FCBBB714428}" destId="{D807A815-F37D-4029-BE56-5714D8C55BE5}" srcOrd="4" destOrd="0" presId="urn:microsoft.com/office/officeart/2011/layout/CircleProcess"/>
    <dgm:cxn modelId="{52488CB2-C98C-4731-92C0-3204859346D6}" type="presParOf" srcId="{D807A815-F37D-4029-BE56-5714D8C55BE5}" destId="{A7ACEA14-2428-49A9-9C17-A7DCE1090EFF}" srcOrd="0" destOrd="0" presId="urn:microsoft.com/office/officeart/2011/layout/CircleProcess"/>
    <dgm:cxn modelId="{7861AEEA-FDE9-4F96-9BDC-6ED53AB8B5E4}" type="presParOf" srcId="{8FC70FE9-FEF5-414E-94D9-5FCBBB714428}" destId="{6DB9CEF4-B2B3-49BE-A21F-9BB3EBB519AC}" srcOrd="5" destOrd="0" presId="urn:microsoft.com/office/officeart/2011/layout/CircleProcess"/>
    <dgm:cxn modelId="{2E1D802C-D20F-45FA-B000-98AA295B4219}" type="presParOf" srcId="{8FC70FE9-FEF5-414E-94D9-5FCBBB714428}" destId="{0F460B2F-14C9-4ADD-AD8E-6D7F81374237}" srcOrd="6" destOrd="0" presId="urn:microsoft.com/office/officeart/2011/layout/CircleProcess"/>
    <dgm:cxn modelId="{DEDDCD81-1C0D-4883-A69E-11BC0C486843}" type="presParOf" srcId="{0F460B2F-14C9-4ADD-AD8E-6D7F81374237}" destId="{29A56A9B-15DA-4F21-AE0C-E7E20CFB1473}" srcOrd="0" destOrd="0" presId="urn:microsoft.com/office/officeart/2011/layout/CircleProcess"/>
    <dgm:cxn modelId="{2258DFEB-F0F0-4A58-BB5F-5AB022D08423}" type="presParOf" srcId="{8FC70FE9-FEF5-414E-94D9-5FCBBB714428}" destId="{E94776A9-142B-4ADF-B2C8-8E8E67AE7964}" srcOrd="7" destOrd="0" presId="urn:microsoft.com/office/officeart/2011/layout/CircleProcess"/>
    <dgm:cxn modelId="{C59AA7F2-968B-42E4-A656-2F5F7748CBD7}" type="presParOf" srcId="{E94776A9-142B-4ADF-B2C8-8E8E67AE7964}" destId="{C90D8B24-0AC3-4235-8BF2-BB315E9DA924}" srcOrd="0" destOrd="0" presId="urn:microsoft.com/office/officeart/2011/layout/CircleProcess"/>
    <dgm:cxn modelId="{6D402B11-68AC-422D-B8B4-A93E7A73D20E}" type="presParOf" srcId="{8FC70FE9-FEF5-414E-94D9-5FCBBB714428}" destId="{53963F4F-A7A2-4C7F-920E-084268DC071E}" srcOrd="8" destOrd="0" presId="urn:microsoft.com/office/officeart/2011/layout/CircleProcess"/>
    <dgm:cxn modelId="{2BF452E4-C2F7-43CA-BC31-6D13E37840E4}" type="presParOf" srcId="{8FC70FE9-FEF5-414E-94D9-5FCBBB714428}" destId="{1E43228E-C043-482D-A461-EAFC8946AA40}" srcOrd="9" destOrd="0" presId="urn:microsoft.com/office/officeart/2011/layout/CircleProcess"/>
    <dgm:cxn modelId="{725D9183-3910-42DE-97FA-8B250FCB21BA}" type="presParOf" srcId="{1E43228E-C043-482D-A461-EAFC8946AA40}" destId="{7709EC53-35AE-41C2-B2B4-FFF165552E08}" srcOrd="0" destOrd="0" presId="urn:microsoft.com/office/officeart/2011/layout/CircleProcess"/>
    <dgm:cxn modelId="{171C5054-484D-4E56-98FE-F5A33699E63A}" type="presParOf" srcId="{8FC70FE9-FEF5-414E-94D9-5FCBBB714428}" destId="{BD9D37F1-A630-493E-B478-49E429C68549}" srcOrd="10" destOrd="0" presId="urn:microsoft.com/office/officeart/2011/layout/CircleProcess"/>
    <dgm:cxn modelId="{5F58BD51-EE8A-45EC-AA97-26451058FC48}" type="presParOf" srcId="{BD9D37F1-A630-493E-B478-49E429C68549}" destId="{3ECDE68A-A14E-4464-B5CA-28A9559B62FC}" srcOrd="0" destOrd="0" presId="urn:microsoft.com/office/officeart/2011/layout/CircleProcess"/>
    <dgm:cxn modelId="{FE79776C-C586-4FB3-AA2E-F986CFAD4EDA}" type="presParOf" srcId="{8FC70FE9-FEF5-414E-94D9-5FCBBB714428}" destId="{C79DFC5E-34BB-4C9C-878D-F68887EE3367}" srcOrd="11" destOrd="0" presId="urn:microsoft.com/office/officeart/2011/layout/CircleProcess"/>
    <dgm:cxn modelId="{7D755F2B-05C6-4F21-AA2B-0D5E0B516BB8}" type="presParOf" srcId="{8FC70FE9-FEF5-414E-94D9-5FCBBB714428}" destId="{604C9205-D4EA-43FB-9D22-CF7D2E91D98A}" srcOrd="12" destOrd="0" presId="urn:microsoft.com/office/officeart/2011/layout/CircleProcess"/>
    <dgm:cxn modelId="{ECA5A8DD-C9A4-4C99-88BD-9E87D1CCEA7C}" type="presParOf" srcId="{604C9205-D4EA-43FB-9D22-CF7D2E91D98A}" destId="{7FADA7FC-E1F2-44F7-8F06-8936A4C30B21}" srcOrd="0" destOrd="0" presId="urn:microsoft.com/office/officeart/2011/layout/CircleProcess"/>
    <dgm:cxn modelId="{8188C543-3B35-47EC-A46B-C8ECD2B4F9CF}" type="presParOf" srcId="{8FC70FE9-FEF5-414E-94D9-5FCBBB714428}" destId="{C692DBBE-6737-4465-B022-C383468A5163}" srcOrd="13" destOrd="0" presId="urn:microsoft.com/office/officeart/2011/layout/CircleProcess"/>
    <dgm:cxn modelId="{43207571-29CD-421E-9479-D0B26057CA02}" type="presParOf" srcId="{C692DBBE-6737-4465-B022-C383468A5163}" destId="{13AC0AD0-07E2-45BC-848C-E4B2DFDC8A29}" srcOrd="0" destOrd="0" presId="urn:microsoft.com/office/officeart/2011/layout/CircleProcess"/>
    <dgm:cxn modelId="{9B477441-E9DD-40A7-85D1-D555C5D3DDCE}" type="presParOf" srcId="{8FC70FE9-FEF5-414E-94D9-5FCBBB714428}" destId="{4D6022E9-BEDF-4B0F-BADE-835679F83920}" srcOrd="14"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CAF9A-2935-4BBB-A15C-3E3FF66357D8}">
      <dsp:nvSpPr>
        <dsp:cNvPr id="0" name=""/>
        <dsp:cNvSpPr/>
      </dsp:nvSpPr>
      <dsp:spPr>
        <a:xfrm rot="10800000">
          <a:off x="0" y="0"/>
          <a:ext cx="8229600" cy="920804"/>
        </a:xfrm>
        <a:prstGeom prst="trapezoid">
          <a:avLst>
            <a:gd name="adj" fmla="val 87864"/>
          </a:avLst>
        </a:prstGeom>
        <a:solidFill>
          <a:srgbClr val="F1BE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ISU Campus Applicants </a:t>
          </a:r>
        </a:p>
        <a:p>
          <a:pPr lvl="0" algn="ctr" defTabSz="1422400">
            <a:lnSpc>
              <a:spcPct val="90000"/>
            </a:lnSpc>
            <a:spcBef>
              <a:spcPct val="0"/>
            </a:spcBef>
            <a:spcAft>
              <a:spcPct val="35000"/>
            </a:spcAft>
          </a:pPr>
          <a:r>
            <a:rPr lang="en-US" sz="1400" kern="1200" dirty="0" smtClean="0"/>
            <a:t>(4 </a:t>
          </a:r>
          <a:r>
            <a:rPr lang="en-US" sz="1400" i="1" kern="1200" dirty="0" smtClean="0"/>
            <a:t>selected by Committee)</a:t>
          </a:r>
          <a:endParaRPr lang="en-US" sz="1400" kern="1200" dirty="0"/>
        </a:p>
      </dsp:txBody>
      <dsp:txXfrm rot="-10800000">
        <a:off x="1440179" y="0"/>
        <a:ext cx="5349240" cy="920804"/>
      </dsp:txXfrm>
    </dsp:sp>
    <dsp:sp modelId="{D99AABDA-EF3C-44C4-9F74-A42EB36E71BD}">
      <dsp:nvSpPr>
        <dsp:cNvPr id="0" name=""/>
        <dsp:cNvSpPr/>
      </dsp:nvSpPr>
      <dsp:spPr>
        <a:xfrm rot="10800000">
          <a:off x="809059" y="920804"/>
          <a:ext cx="6611481" cy="912768"/>
        </a:xfrm>
        <a:prstGeom prst="trapezoid">
          <a:avLst>
            <a:gd name="adj" fmla="val 87864"/>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1,286 </a:t>
          </a:r>
        </a:p>
        <a:p>
          <a:pPr lvl="0" algn="ctr" defTabSz="1155700">
            <a:lnSpc>
              <a:spcPct val="90000"/>
            </a:lnSpc>
            <a:spcBef>
              <a:spcPct val="0"/>
            </a:spcBef>
            <a:spcAft>
              <a:spcPct val="35000"/>
            </a:spcAft>
          </a:pPr>
          <a:r>
            <a:rPr lang="en-US" sz="2600" kern="1200" dirty="0" smtClean="0"/>
            <a:t>National Applicants</a:t>
          </a:r>
          <a:endParaRPr lang="en-US" sz="2600" kern="1200" dirty="0"/>
        </a:p>
      </dsp:txBody>
      <dsp:txXfrm rot="-10800000">
        <a:off x="1966068" y="920804"/>
        <a:ext cx="4297463" cy="912768"/>
      </dsp:txXfrm>
    </dsp:sp>
    <dsp:sp modelId="{825F597C-C05F-42AC-8400-6A748FE833F2}">
      <dsp:nvSpPr>
        <dsp:cNvPr id="0" name=""/>
        <dsp:cNvSpPr/>
      </dsp:nvSpPr>
      <dsp:spPr>
        <a:xfrm rot="10800000">
          <a:off x="1611057" y="1833572"/>
          <a:ext cx="5007484" cy="1424776"/>
        </a:xfrm>
        <a:prstGeom prst="trapezoid">
          <a:avLst>
            <a:gd name="adj" fmla="val 87864"/>
          </a:avLst>
        </a:prstGeom>
        <a:solidFill>
          <a:srgbClr val="F1BE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307 </a:t>
          </a:r>
        </a:p>
        <a:p>
          <a:pPr lvl="0" algn="ctr" defTabSz="1377950">
            <a:lnSpc>
              <a:spcPct val="90000"/>
            </a:lnSpc>
            <a:spcBef>
              <a:spcPct val="0"/>
            </a:spcBef>
            <a:spcAft>
              <a:spcPct val="35000"/>
            </a:spcAft>
          </a:pPr>
          <a:r>
            <a:rPr lang="en-US" sz="2000" b="1" i="0" kern="1200" dirty="0" smtClean="0"/>
            <a:t>Honorable Mention</a:t>
          </a:r>
          <a:endParaRPr lang="en-US" sz="2000" b="1" i="0" kern="1200" dirty="0"/>
        </a:p>
      </dsp:txBody>
      <dsp:txXfrm rot="-10800000">
        <a:off x="2487367" y="1833572"/>
        <a:ext cx="3254864" cy="1424776"/>
      </dsp:txXfrm>
    </dsp:sp>
    <dsp:sp modelId="{E2EF9226-3176-4C7D-99FE-0A3CD8410510}">
      <dsp:nvSpPr>
        <dsp:cNvPr id="0" name=""/>
        <dsp:cNvSpPr/>
      </dsp:nvSpPr>
      <dsp:spPr>
        <a:xfrm rot="10800000">
          <a:off x="2862928" y="3258348"/>
          <a:ext cx="2503742" cy="1424776"/>
        </a:xfrm>
        <a:prstGeom prst="trapezoid">
          <a:avLst>
            <a:gd name="adj" fmla="val 87864"/>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240</a:t>
          </a:r>
        </a:p>
        <a:p>
          <a:pPr lvl="0" algn="ctr" defTabSz="1066800">
            <a:lnSpc>
              <a:spcPct val="90000"/>
            </a:lnSpc>
            <a:spcBef>
              <a:spcPct val="0"/>
            </a:spcBef>
            <a:spcAft>
              <a:spcPct val="35000"/>
            </a:spcAft>
          </a:pPr>
          <a:r>
            <a:rPr lang="en-US" sz="2000" b="1" i="0" kern="1200" dirty="0" smtClean="0"/>
            <a:t>Scholars</a:t>
          </a:r>
          <a:endParaRPr lang="en-US" sz="2000" b="1" i="0" kern="1200" dirty="0"/>
        </a:p>
      </dsp:txBody>
      <dsp:txXfrm rot="-10800000">
        <a:off x="2862928" y="3258348"/>
        <a:ext cx="2503742" cy="1424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45F95-4CE6-43D9-9715-6B9942136612}">
      <dsp:nvSpPr>
        <dsp:cNvPr id="0" name=""/>
        <dsp:cNvSpPr/>
      </dsp:nvSpPr>
      <dsp:spPr>
        <a:xfrm>
          <a:off x="7323573" y="779687"/>
          <a:ext cx="1669893" cy="1670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F4CBEC-86F1-4BA1-953B-309662CB23A2}">
      <dsp:nvSpPr>
        <dsp:cNvPr id="0" name=""/>
        <dsp:cNvSpPr/>
      </dsp:nvSpPr>
      <dsp:spPr>
        <a:xfrm>
          <a:off x="7378673" y="835369"/>
          <a:ext cx="1558804" cy="155880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Goldwater Scholars Announced: </a:t>
          </a:r>
          <a:r>
            <a:rPr lang="en-US" sz="1400" b="1" kern="1200" dirty="0" smtClean="0">
              <a:solidFill>
                <a:srgbClr val="C00000"/>
              </a:solidFill>
            </a:rPr>
            <a:t>Late March, </a:t>
          </a:r>
          <a:r>
            <a:rPr lang="en-US" sz="1400" b="1" kern="1200" dirty="0" smtClean="0">
              <a:solidFill>
                <a:srgbClr val="C00000"/>
              </a:solidFill>
            </a:rPr>
            <a:t>2019</a:t>
          </a:r>
          <a:endParaRPr lang="en-US" sz="1400" b="1" kern="1200" dirty="0">
            <a:solidFill>
              <a:srgbClr val="C00000"/>
            </a:solidFill>
          </a:endParaRPr>
        </a:p>
      </dsp:txBody>
      <dsp:txXfrm>
        <a:off x="7601740" y="1058097"/>
        <a:ext cx="1113558" cy="1113346"/>
      </dsp:txXfrm>
    </dsp:sp>
    <dsp:sp modelId="{AB234FAC-0307-4BAE-8996-F92D48566AA2}">
      <dsp:nvSpPr>
        <dsp:cNvPr id="0" name=""/>
        <dsp:cNvSpPr/>
      </dsp:nvSpPr>
      <dsp:spPr>
        <a:xfrm rot="2700000">
          <a:off x="5596898" y="779773"/>
          <a:ext cx="1669700" cy="166970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ACEA14-2428-49A9-9C17-A7DCE1090EFF}">
      <dsp:nvSpPr>
        <dsp:cNvPr id="0" name=""/>
        <dsp:cNvSpPr/>
      </dsp:nvSpPr>
      <dsp:spPr>
        <a:xfrm>
          <a:off x="5653679" y="835369"/>
          <a:ext cx="1558804" cy="155880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National DL: </a:t>
          </a:r>
          <a:r>
            <a:rPr lang="en-US" sz="1400" b="1" kern="1200" dirty="0" smtClean="0">
              <a:solidFill>
                <a:srgbClr val="C00000"/>
              </a:solidFill>
            </a:rPr>
            <a:t>Jan </a:t>
          </a:r>
          <a:r>
            <a:rPr lang="en-US" sz="1400" b="1" kern="1200" dirty="0" smtClean="0">
              <a:solidFill>
                <a:srgbClr val="C00000"/>
              </a:solidFill>
            </a:rPr>
            <a:t>25, 2019</a:t>
          </a:r>
          <a:endParaRPr lang="en-US" sz="1400" b="1" kern="1200" dirty="0">
            <a:solidFill>
              <a:srgbClr val="C00000"/>
            </a:solidFill>
          </a:endParaRPr>
        </a:p>
      </dsp:txBody>
      <dsp:txXfrm>
        <a:off x="5875858" y="1058097"/>
        <a:ext cx="1113558" cy="1113346"/>
      </dsp:txXfrm>
    </dsp:sp>
    <dsp:sp modelId="{29A56A9B-15DA-4F21-AE0C-E7E20CFB1473}">
      <dsp:nvSpPr>
        <dsp:cNvPr id="0" name=""/>
        <dsp:cNvSpPr/>
      </dsp:nvSpPr>
      <dsp:spPr>
        <a:xfrm rot="2700000">
          <a:off x="3871904" y="779773"/>
          <a:ext cx="1669700" cy="166970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0D8B24-0AC3-4235-8BF2-BB315E9DA924}">
      <dsp:nvSpPr>
        <dsp:cNvPr id="0" name=""/>
        <dsp:cNvSpPr/>
      </dsp:nvSpPr>
      <dsp:spPr>
        <a:xfrm>
          <a:off x="3927797" y="835369"/>
          <a:ext cx="1558804" cy="155880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Application Work: </a:t>
          </a:r>
          <a:r>
            <a:rPr lang="en-US" sz="1400" b="1" kern="1200" dirty="0" smtClean="0">
              <a:solidFill>
                <a:srgbClr val="C8102E"/>
              </a:solidFill>
            </a:rPr>
            <a:t> </a:t>
          </a:r>
        </a:p>
        <a:p>
          <a:pPr lvl="0" algn="ctr" defTabSz="622300">
            <a:lnSpc>
              <a:spcPct val="90000"/>
            </a:lnSpc>
            <a:spcBef>
              <a:spcPct val="0"/>
            </a:spcBef>
            <a:spcAft>
              <a:spcPct val="35000"/>
            </a:spcAft>
          </a:pPr>
          <a:r>
            <a:rPr lang="en-US" sz="1400" b="1" kern="1200" dirty="0" smtClean="0">
              <a:solidFill>
                <a:srgbClr val="C8102E"/>
              </a:solidFill>
            </a:rPr>
            <a:t>Nov-Jan, 2018</a:t>
          </a:r>
          <a:endParaRPr lang="en-US" sz="1400" b="1" kern="1200" dirty="0">
            <a:solidFill>
              <a:srgbClr val="C8102E"/>
            </a:solidFill>
          </a:endParaRPr>
        </a:p>
      </dsp:txBody>
      <dsp:txXfrm>
        <a:off x="4149975" y="1058097"/>
        <a:ext cx="1113558" cy="1113346"/>
      </dsp:txXfrm>
    </dsp:sp>
    <dsp:sp modelId="{7709EC53-35AE-41C2-B2B4-FFF165552E08}">
      <dsp:nvSpPr>
        <dsp:cNvPr id="0" name=""/>
        <dsp:cNvSpPr/>
      </dsp:nvSpPr>
      <dsp:spPr>
        <a:xfrm rot="2700000">
          <a:off x="2146021" y="779773"/>
          <a:ext cx="1669700" cy="166970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CDE68A-A14E-4464-B5CA-28A9559B62FC}">
      <dsp:nvSpPr>
        <dsp:cNvPr id="0" name=""/>
        <dsp:cNvSpPr/>
      </dsp:nvSpPr>
      <dsp:spPr>
        <a:xfrm>
          <a:off x="2201914" y="835369"/>
          <a:ext cx="1558804" cy="155880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Selection of 4 ISU Candidates by Oct 26, 2018</a:t>
          </a:r>
          <a:endParaRPr lang="en-US" sz="1400" b="1" kern="1200" dirty="0" smtClean="0">
            <a:solidFill>
              <a:schemeClr val="tx1"/>
            </a:solidFill>
          </a:endParaRPr>
        </a:p>
      </dsp:txBody>
      <dsp:txXfrm>
        <a:off x="2424981" y="1058097"/>
        <a:ext cx="1113558" cy="1113346"/>
      </dsp:txXfrm>
    </dsp:sp>
    <dsp:sp modelId="{7FADA7FC-E1F2-44F7-8F06-8936A4C30B21}">
      <dsp:nvSpPr>
        <dsp:cNvPr id="0" name=""/>
        <dsp:cNvSpPr/>
      </dsp:nvSpPr>
      <dsp:spPr>
        <a:xfrm rot="2700000">
          <a:off x="420139" y="779773"/>
          <a:ext cx="1669700" cy="166970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AC0AD0-07E2-45BC-848C-E4B2DFDC8A29}">
      <dsp:nvSpPr>
        <dsp:cNvPr id="0" name=""/>
        <dsp:cNvSpPr/>
      </dsp:nvSpPr>
      <dsp:spPr>
        <a:xfrm>
          <a:off x="476031" y="835369"/>
          <a:ext cx="1558804" cy="155880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ISU Campus DL:  </a:t>
          </a:r>
          <a:r>
            <a:rPr lang="en-US" sz="1200" b="1" kern="1200" dirty="0" smtClean="0">
              <a:solidFill>
                <a:srgbClr val="C8102E"/>
              </a:solidFill>
            </a:rPr>
            <a:t>October </a:t>
          </a:r>
          <a:r>
            <a:rPr lang="en-US" sz="1200" b="1" kern="1200" dirty="0" smtClean="0">
              <a:solidFill>
                <a:srgbClr val="C8102E"/>
              </a:solidFill>
            </a:rPr>
            <a:t>15, 2018</a:t>
          </a:r>
          <a:endParaRPr lang="en-US" sz="1200" b="1" kern="1200" dirty="0">
            <a:solidFill>
              <a:srgbClr val="C8102E"/>
            </a:solidFill>
          </a:endParaRPr>
        </a:p>
      </dsp:txBody>
      <dsp:txXfrm>
        <a:off x="699098" y="1058097"/>
        <a:ext cx="1113558" cy="111334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9/26/2018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9/26/2018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a:t>
            </a:fld>
            <a:endParaRPr lang="en-US"/>
          </a:p>
        </p:txBody>
      </p:sp>
    </p:spTree>
    <p:extLst>
      <p:ext uri="{BB962C8B-B14F-4D97-AF65-F5344CB8AC3E}">
        <p14:creationId xmlns:p14="http://schemas.microsoft.com/office/powerpoint/2010/main" val="712603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Narratives are 300 words max</a:t>
            </a:r>
          </a:p>
          <a:p>
            <a:r>
              <a:rPr lang="en-US" dirty="0" smtClean="0"/>
              <a:t>Essay is 3 pages max</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a:t>
            </a:fld>
            <a:endParaRPr lang="en-US"/>
          </a:p>
        </p:txBody>
      </p:sp>
    </p:spTree>
    <p:extLst>
      <p:ext uri="{BB962C8B-B14F-4D97-AF65-F5344CB8AC3E}">
        <p14:creationId xmlns:p14="http://schemas.microsoft.com/office/powerpoint/2010/main" val="2141580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Commitment…..</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a:t>
            </a:fld>
            <a:endParaRPr lang="en-US"/>
          </a:p>
        </p:txBody>
      </p:sp>
    </p:spTree>
    <p:extLst>
      <p:ext uri="{BB962C8B-B14F-4D97-AF65-F5344CB8AC3E}">
        <p14:creationId xmlns:p14="http://schemas.microsoft.com/office/powerpoint/2010/main" val="2110098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a:t>
            </a:fld>
            <a:endParaRPr lang="en-US"/>
          </a:p>
        </p:txBody>
      </p:sp>
    </p:spTree>
    <p:extLst>
      <p:ext uri="{BB962C8B-B14F-4D97-AF65-F5344CB8AC3E}">
        <p14:creationId xmlns:p14="http://schemas.microsoft.com/office/powerpoint/2010/main" val="116114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a:t>
            </a:fld>
            <a:endParaRPr lang="en-US"/>
          </a:p>
        </p:txBody>
      </p:sp>
    </p:spTree>
    <p:extLst>
      <p:ext uri="{BB962C8B-B14F-4D97-AF65-F5344CB8AC3E}">
        <p14:creationId xmlns:p14="http://schemas.microsoft.com/office/powerpoint/2010/main" val="390810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a:t>
            </a:fld>
            <a:endParaRPr lang="en-US"/>
          </a:p>
        </p:txBody>
      </p:sp>
    </p:spTree>
    <p:extLst>
      <p:ext uri="{BB962C8B-B14F-4D97-AF65-F5344CB8AC3E}">
        <p14:creationId xmlns:p14="http://schemas.microsoft.com/office/powerpoint/2010/main" val="1055317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15</a:t>
            </a:fld>
            <a:endParaRPr lang="en-US"/>
          </a:p>
        </p:txBody>
      </p:sp>
    </p:spTree>
    <p:extLst>
      <p:ext uri="{BB962C8B-B14F-4D97-AF65-F5344CB8AC3E}">
        <p14:creationId xmlns:p14="http://schemas.microsoft.com/office/powerpoint/2010/main" val="1857365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16</a:t>
            </a:fld>
            <a:endParaRPr lang="en-US"/>
          </a:p>
        </p:txBody>
      </p:sp>
    </p:spTree>
    <p:extLst>
      <p:ext uri="{BB962C8B-B14F-4D97-AF65-F5344CB8AC3E}">
        <p14:creationId xmlns:p14="http://schemas.microsoft.com/office/powerpoint/2010/main" val="2197371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17</a:t>
            </a:fld>
            <a:endParaRPr lang="en-US"/>
          </a:p>
        </p:txBody>
      </p:sp>
    </p:spTree>
    <p:extLst>
      <p:ext uri="{BB962C8B-B14F-4D97-AF65-F5344CB8AC3E}">
        <p14:creationId xmlns:p14="http://schemas.microsoft.com/office/powerpoint/2010/main" val="2614952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18</a:t>
            </a:fld>
            <a:endParaRPr lang="en-US"/>
          </a:p>
        </p:txBody>
      </p:sp>
    </p:spTree>
    <p:extLst>
      <p:ext uri="{BB962C8B-B14F-4D97-AF65-F5344CB8AC3E}">
        <p14:creationId xmlns:p14="http://schemas.microsoft.com/office/powerpoint/2010/main" val="43194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smtClean="0"/>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a:t>
            </a:fld>
            <a:endParaRPr lang="en-US"/>
          </a:p>
        </p:txBody>
      </p:sp>
    </p:spTree>
    <p:extLst>
      <p:ext uri="{BB962C8B-B14F-4D97-AF65-F5344CB8AC3E}">
        <p14:creationId xmlns:p14="http://schemas.microsoft.com/office/powerpoint/2010/main" val="177363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latin typeface="Arial" panose="020B0604020202020204" pitchFamily="34" charset="0"/>
            </a:endParaRP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a:t>
            </a:fld>
            <a:endParaRPr lang="en-US"/>
          </a:p>
        </p:txBody>
      </p:sp>
    </p:spTree>
    <p:extLst>
      <p:ext uri="{BB962C8B-B14F-4D97-AF65-F5344CB8AC3E}">
        <p14:creationId xmlns:p14="http://schemas.microsoft.com/office/powerpoint/2010/main" val="81959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Scholarship will contribute to “Total Cost of Attendance”</a:t>
            </a:r>
          </a:p>
          <a:p>
            <a:endParaRPr lang="en-US" altLang="en-US" dirty="0" smtClean="0">
              <a:latin typeface="Arial" panose="020B0604020202020204" pitchFamily="34" charset="0"/>
            </a:endParaRPr>
          </a:p>
          <a:p>
            <a:r>
              <a:rPr lang="en-US" altLang="en-US" dirty="0" smtClean="0">
                <a:latin typeface="Arial" panose="020B0604020202020204" pitchFamily="34" charset="0"/>
              </a:rPr>
              <a:t>Do not hesitate to apply if you already receive scholarships…  This award is about far more than the money (and any funds offset can be put to good use somewhere else)</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876158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Honorable</a:t>
            </a:r>
            <a:r>
              <a:rPr lang="en-US" baseline="0" dirty="0" smtClean="0"/>
              <a:t> mention show promise and get the accolade…but no $$$</a:t>
            </a:r>
          </a:p>
          <a:p>
            <a:r>
              <a:rPr lang="en-US" dirty="0" smtClean="0"/>
              <a:t>#s are from 2017</a:t>
            </a:r>
            <a:r>
              <a:rPr lang="en-US" baseline="0" dirty="0" smtClean="0"/>
              <a:t> competition</a:t>
            </a:r>
          </a:p>
          <a:p>
            <a:endParaRPr lang="en-US" baseline="0" dirty="0" smtClean="0"/>
          </a:p>
        </p:txBody>
      </p:sp>
      <p:sp>
        <p:nvSpPr>
          <p:cNvPr id="4" name="Slide Number Placeholder 3"/>
          <p:cNvSpPr>
            <a:spLocks noGrp="1"/>
          </p:cNvSpPr>
          <p:nvPr>
            <p:ph type="sldNum" sz="quarter" idx="10"/>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149266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 data</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120319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apply for Goldwater…you may consider…..Rhodes, Marshall, Knight-Hennessy,</a:t>
            </a:r>
            <a:r>
              <a:rPr lang="en-US" baseline="0" dirty="0" smtClean="0"/>
              <a:t> Gates-Cambridge, etc.</a:t>
            </a:r>
          </a:p>
          <a:p>
            <a:endParaRPr lang="en-US" baseline="0" dirty="0" smtClean="0"/>
          </a:p>
          <a:p>
            <a:r>
              <a:rPr lang="en-US" baseline="0" dirty="0" smtClean="0"/>
              <a:t>IF you plan on graduate school…you will know how to prepare an application and have thought through your goals.</a:t>
            </a:r>
          </a:p>
          <a:p>
            <a:endParaRPr lang="en-US" baseline="0" dirty="0" smtClean="0"/>
          </a:p>
          <a:p>
            <a:r>
              <a:rPr lang="en-US" baseline="0" dirty="0" smtClean="0"/>
              <a:t>IF a sophomore and not selected this year…you can apply for next year.</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244847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226592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Career</a:t>
            </a:r>
            <a:r>
              <a:rPr lang="en-US" baseline="0" dirty="0" smtClean="0"/>
              <a:t> Goals Narrative = 3,000 characters</a:t>
            </a:r>
          </a:p>
          <a:p>
            <a:r>
              <a:rPr lang="en-US" baseline="0" dirty="0" smtClean="0"/>
              <a:t>Defining Experience Narrative = 1,500 characters</a:t>
            </a:r>
          </a:p>
          <a:p>
            <a:r>
              <a:rPr lang="en-US" baseline="0" dirty="0" smtClean="0"/>
              <a:t>Optional Diversity Narrative = 1,500 characters</a:t>
            </a:r>
            <a:endParaRPr lang="en-US" dirty="0" smtClean="0"/>
          </a:p>
          <a:p>
            <a:r>
              <a:rPr lang="en-US" dirty="0" smtClean="0"/>
              <a:t>Research Essay </a:t>
            </a:r>
            <a:r>
              <a:rPr lang="en-US" dirty="0" smtClean="0"/>
              <a:t>is 3 pages max</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3406682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8288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ctrTitle"/>
          </p:nvPr>
        </p:nvSpPr>
        <p:spPr>
          <a:xfrm>
            <a:off x="533400" y="2514600"/>
            <a:ext cx="6629400" cy="1066800"/>
          </a:xfrm>
        </p:spPr>
        <p:txBody>
          <a:bodyPr anchor="b"/>
          <a:lstStyle>
            <a:lvl1pPr>
              <a:defRPr>
                <a:solidFill>
                  <a:srgbClr val="F1BE48"/>
                </a:solidFill>
              </a:defRPr>
            </a:lvl1pPr>
          </a:lstStyle>
          <a:p>
            <a:r>
              <a:rPr lang="en-US"/>
              <a:t>Click to edit Master title style</a:t>
            </a:r>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charset="0"/>
              <a:buNone/>
              <a:defRPr sz="2400"/>
            </a:lvl1pPr>
          </a:lstStyle>
          <a:p>
            <a:r>
              <a:rPr lang="en-US"/>
              <a:t>Click to edit Master subtitle style</a:t>
            </a:r>
          </a:p>
        </p:txBody>
      </p:sp>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0" name="Picture 11" descr="ISU LEFT white.eps"/>
          <p:cNvPicPr>
            <a:picLocks noChangeAspect="1"/>
          </p:cNvPicPr>
          <p:nvPr userDrawn="1"/>
        </p:nvPicPr>
        <p:blipFill>
          <a:blip r:embed="rId2"/>
          <a:srcRect b="38235"/>
          <a:stretch>
            <a:fillRect/>
          </a:stretch>
        </p:blipFill>
        <p:spPr bwMode="auto">
          <a:xfrm>
            <a:off x="533400" y="830263"/>
            <a:ext cx="4724400" cy="388937"/>
          </a:xfrm>
          <a:prstGeom prst="rect">
            <a:avLst/>
          </a:prstGeom>
          <a:noFill/>
          <a:ln w="9525">
            <a:noFill/>
            <a:miter lim="800000"/>
            <a:headEnd/>
            <a:tailEnd/>
          </a:ln>
        </p:spPr>
      </p:pic>
      <p:sp>
        <p:nvSpPr>
          <p:cNvPr id="3" name="Text Placeholder 2"/>
          <p:cNvSpPr>
            <a:spLocks noGrp="1"/>
          </p:cNvSpPr>
          <p:nvPr>
            <p:ph type="body" sz="quarter" idx="10" hasCustomPrompt="1"/>
          </p:nvPr>
        </p:nvSpPr>
        <p:spPr>
          <a:xfrm>
            <a:off x="468313" y="1295400"/>
            <a:ext cx="3657600" cy="457200"/>
          </a:xfrm>
        </p:spPr>
        <p:txBody>
          <a:bodyPr/>
          <a:lstStyle>
            <a:lvl1pPr marL="0" indent="0">
              <a:buNone/>
              <a:defRPr sz="1600" b="1" i="0" baseline="0">
                <a:solidFill>
                  <a:schemeClr val="bg1"/>
                </a:solidFill>
                <a:latin typeface="Univers 65" charset="0"/>
                <a:ea typeface="Univers 65" charset="0"/>
                <a:cs typeface="Univers 65" charset="0"/>
              </a:defRPr>
            </a:lvl1pPr>
          </a:lstStyle>
          <a:p>
            <a:pPr lvl="0"/>
            <a:r>
              <a:rPr lang="en-US" dirty="0" smtClean="0"/>
              <a:t>Unit Name Goes Here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C8102E"/>
              </a:buClr>
              <a:defRPr/>
            </a:lvl1pPr>
            <a:lvl2pPr>
              <a:buClr>
                <a:srgbClr val="C8102E"/>
              </a:buClr>
              <a:defRPr/>
            </a:lvl2pPr>
            <a:lvl3pPr>
              <a:buClr>
                <a:srgbClr val="C8102E"/>
              </a:buClr>
              <a:defRPr/>
            </a:lvl3pPr>
            <a:lvl4pPr>
              <a:buClr>
                <a:srgbClr val="C8102E"/>
              </a:buClr>
              <a:defRPr/>
            </a:lvl4pPr>
            <a:lvl5pPr>
              <a:buClr>
                <a:srgbClr val="C8102E"/>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7"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1"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4"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3"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smtClean="0"/>
              <a:t>Unit Name Goes Here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6096000"/>
            <a:ext cx="9144000" cy="7620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4572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0668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2" name="Picture 11" descr="ISU LEFT white.eps"/>
          <p:cNvPicPr>
            <a:picLocks noChangeAspect="1"/>
          </p:cNvPicPr>
          <p:nvPr userDrawn="1"/>
        </p:nvPicPr>
        <p:blipFill>
          <a:blip r:embed="rId13"/>
          <a:srcRect b="38235"/>
          <a:stretch>
            <a:fillRect/>
          </a:stretch>
        </p:blipFill>
        <p:spPr bwMode="auto">
          <a:xfrm>
            <a:off x="533400" y="6365927"/>
            <a:ext cx="3200400" cy="263473"/>
          </a:xfrm>
          <a:prstGeom prst="rect">
            <a:avLst/>
          </a:prstGeom>
          <a:noFill/>
          <a:ln w="9525">
            <a:noFill/>
            <a:miter lim="800000"/>
            <a:headEnd/>
            <a:tailEnd/>
          </a:ln>
        </p:spPr>
      </p:pic>
      <p:sp>
        <p:nvSpPr>
          <p:cNvPr id="6" name="Footer Placeholder 5"/>
          <p:cNvSpPr>
            <a:spLocks noGrp="1"/>
          </p:cNvSpPr>
          <p:nvPr>
            <p:ph type="ftr" sz="quarter" idx="3"/>
          </p:nvPr>
        </p:nvSpPr>
        <p:spPr>
          <a:xfrm>
            <a:off x="5715000" y="6315100"/>
            <a:ext cx="3086100" cy="365125"/>
          </a:xfrm>
          <a:prstGeom prst="rect">
            <a:avLst/>
          </a:prstGeom>
        </p:spPr>
        <p:txBody>
          <a:bodyPr vert="horz" lIns="91440" tIns="45720" rIns="91440" bIns="45720" rtlCol="0" anchor="ctr"/>
          <a:lstStyle>
            <a:lvl1pPr algn="ctr">
              <a:defRPr sz="1600" b="1" i="0">
                <a:solidFill>
                  <a:schemeClr val="bg1"/>
                </a:solidFill>
                <a:latin typeface="Univers 65" charset="0"/>
                <a:ea typeface="Univers 65" charset="0"/>
                <a:cs typeface="Univers 65" charset="0"/>
              </a:defRPr>
            </a:lvl1pPr>
          </a:lstStyle>
          <a:p>
            <a:pPr algn="r"/>
            <a:r>
              <a:rPr lang="en-US" dirty="0" smtClean="0"/>
              <a:t>Unit Name Goes Here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p:titleStyle>
    <p:body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honors.iastate.edu/sites/default/files/pdfs/Goldwater%20Application.pdf" TargetMode="External"/><Relationship Id="rId3" Type="http://schemas.openxmlformats.org/officeDocument/2006/relationships/slideLayout" Target="../slideLayouts/slideLayout2.xml"/><Relationship Id="rId7" Type="http://schemas.openxmlformats.org/officeDocument/2006/relationships/hyperlink" Target="https://www.honors.iastate.edu/scholarships/natl-awards/candidate-resources"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goldwater.scholarsapply.org/" TargetMode="External"/><Relationship Id="rId11" Type="http://schemas.openxmlformats.org/officeDocument/2006/relationships/image" Target="../media/image2.png"/><Relationship Id="rId5" Type="http://schemas.openxmlformats.org/officeDocument/2006/relationships/hyperlink" Target="https://goldwater.scholarsapply.org/steps-in-process/" TargetMode="External"/><Relationship Id="rId10" Type="http://schemas.openxmlformats.org/officeDocument/2006/relationships/hyperlink" Target="https://iastate.qualtrics.com/jfe/form/SV_9vIRt20Mc4XwNQp" TargetMode="External"/><Relationship Id="rId4" Type="http://schemas.openxmlformats.org/officeDocument/2006/relationships/notesSlide" Target="../notesSlides/notesSlide10.xml"/><Relationship Id="rId9" Type="http://schemas.openxmlformats.org/officeDocument/2006/relationships/hyperlink" Target="http://apps.wmc.dso.iastate.edu/appointment"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goldwater.scholarsapply.org/steps-in-process/"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undergradresearch.iastate.edu/" TargetMode="External"/><Relationship Id="rId5" Type="http://schemas.openxmlformats.org/officeDocument/2006/relationships/hyperlink" Target="mailto:szbar@iastate.edu" TargetMode="External"/><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mailto:lgood@iastate.edu"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0" Type="http://schemas.openxmlformats.org/officeDocument/2006/relationships/hyperlink" Target="https://iastate.qualtrics.com/jfe/form/SV_9vIRt20Mc4XwNQp" TargetMode="External"/><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iastate.qualtrics.com/jfe/form/SV_9vIRt20Mc4XwNQp"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honors.iastate.edu/sites/default/files/pdfs/Goldwater%20Application.pdf" TargetMode="External"/><Relationship Id="rId5" Type="http://schemas.openxmlformats.org/officeDocument/2006/relationships/hyperlink" Target="https://goldwater.scholarsapply.org/steps-in-proces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14600"/>
            <a:ext cx="8382000" cy="1066800"/>
          </a:xfrm>
        </p:spPr>
        <p:txBody>
          <a:bodyPr/>
          <a:lstStyle/>
          <a:p>
            <a:r>
              <a:rPr lang="en-US" sz="3200" dirty="0" smtClean="0"/>
              <a:t>Goldwater </a:t>
            </a:r>
            <a:r>
              <a:rPr lang="en-US" sz="3200" dirty="0" smtClean="0"/>
              <a:t>Scholarship</a:t>
            </a:r>
            <a:endParaRPr lang="en-US" sz="3200" dirty="0"/>
          </a:p>
        </p:txBody>
      </p:sp>
      <p:sp>
        <p:nvSpPr>
          <p:cNvPr id="3" name="Subtitle 2"/>
          <p:cNvSpPr>
            <a:spLocks noGrp="1"/>
          </p:cNvSpPr>
          <p:nvPr>
            <p:ph type="subTitle" idx="1"/>
          </p:nvPr>
        </p:nvSpPr>
        <p:spPr>
          <a:xfrm>
            <a:off x="533400" y="3582202"/>
            <a:ext cx="7086600" cy="2437598"/>
          </a:xfrm>
        </p:spPr>
        <p:txBody>
          <a:bodyPr/>
          <a:lstStyle/>
          <a:p>
            <a:r>
              <a:rPr lang="en-US" i="1" dirty="0" smtClean="0"/>
              <a:t>Campus Deadline: October 15, 2018</a:t>
            </a:r>
            <a:endParaRPr lang="en-US" i="1" dirty="0"/>
          </a:p>
        </p:txBody>
      </p:sp>
      <p:sp>
        <p:nvSpPr>
          <p:cNvPr id="4" name="Text Placeholder 3"/>
          <p:cNvSpPr>
            <a:spLocks noGrp="1"/>
          </p:cNvSpPr>
          <p:nvPr>
            <p:ph type="body" sz="quarter" idx="10"/>
          </p:nvPr>
        </p:nvSpPr>
        <p:spPr/>
        <p:txBody>
          <a:bodyPr/>
          <a:lstStyle/>
          <a:p>
            <a:r>
              <a:rPr lang="en-US" dirty="0" smtClean="0"/>
              <a:t>Nationally Competitive Awards</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0200" y="6172200"/>
            <a:ext cx="406400" cy="406400"/>
          </a:xfrm>
          <a:prstGeom prst="rect">
            <a:avLst/>
          </a:prstGeom>
        </p:spPr>
      </p:pic>
    </p:spTree>
    <p:extLst>
      <p:ext uri="{BB962C8B-B14F-4D97-AF65-F5344CB8AC3E}">
        <p14:creationId xmlns:p14="http://schemas.microsoft.com/office/powerpoint/2010/main" val="87335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Prepare</a:t>
            </a:r>
            <a:endParaRPr lang="en-US" dirty="0"/>
          </a:p>
        </p:txBody>
      </p:sp>
      <p:sp>
        <p:nvSpPr>
          <p:cNvPr id="3" name="Content Placeholder 2"/>
          <p:cNvSpPr>
            <a:spLocks noGrp="1"/>
          </p:cNvSpPr>
          <p:nvPr>
            <p:ph idx="1"/>
          </p:nvPr>
        </p:nvSpPr>
        <p:spPr>
          <a:xfrm>
            <a:off x="223611" y="772659"/>
            <a:ext cx="8444139" cy="4685166"/>
          </a:xfrm>
        </p:spPr>
        <p:txBody>
          <a:bodyPr/>
          <a:lstStyle/>
          <a:p>
            <a:pPr>
              <a:buNone/>
            </a:pPr>
            <a:endParaRPr lang="en-US" altLang="en-US" sz="2400" kern="1200" dirty="0">
              <a:hlinkClick r:id="rId5"/>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smtClean="0">
                <a:ea typeface="+mn-ea"/>
                <a:cs typeface="+mn-cs"/>
              </a:rPr>
              <a:t>Review the </a:t>
            </a:r>
            <a:r>
              <a:rPr lang="en-US" altLang="en-US" sz="2000" b="1" dirty="0" smtClean="0">
                <a:ea typeface="+mn-ea"/>
                <a:cs typeface="+mn-cs"/>
                <a:hlinkClick r:id="rId6"/>
              </a:rPr>
              <a:t>Goldwater Website</a:t>
            </a:r>
            <a:endParaRPr lang="en-US" altLang="en-US" sz="2000" b="1" dirty="0" smtClean="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b="1" dirty="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smtClean="0">
                <a:ea typeface="+mn-ea"/>
                <a:cs typeface="+mn-cs"/>
              </a:rPr>
              <a:t>Review the </a:t>
            </a:r>
            <a:r>
              <a:rPr lang="en-US" altLang="en-US" sz="2000" b="1" dirty="0" smtClean="0">
                <a:ea typeface="+mn-ea"/>
                <a:cs typeface="+mn-cs"/>
                <a:hlinkClick r:id="rId7"/>
              </a:rPr>
              <a:t>candidate resources </a:t>
            </a:r>
            <a:r>
              <a:rPr lang="en-US" altLang="en-US" sz="2000" b="1" dirty="0" smtClean="0">
                <a:ea typeface="+mn-ea"/>
                <a:cs typeface="+mn-cs"/>
              </a:rPr>
              <a:t>on the website for Nationally Competitive Awards</a:t>
            </a: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b="1" dirty="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smtClean="0"/>
              <a:t>View </a:t>
            </a:r>
            <a:r>
              <a:rPr lang="en-US" altLang="en-US" sz="2000" b="1" dirty="0"/>
              <a:t>a sample application </a:t>
            </a:r>
            <a:r>
              <a:rPr lang="en-US" altLang="en-US" sz="2000" b="1" dirty="0" smtClean="0">
                <a:hlinkClick r:id="rId8"/>
              </a:rPr>
              <a:t>HERE</a:t>
            </a:r>
            <a:endParaRPr lang="en-US" altLang="en-US" sz="2000" b="1" dirty="0"/>
          </a:p>
          <a:p>
            <a:pPr marL="400050" lvl="1" indent="0" eaLnBrk="1" fontAlgn="auto" hangingPunct="1">
              <a:lnSpc>
                <a:spcPct val="90000"/>
              </a:lnSpc>
              <a:spcAft>
                <a:spcPts val="0"/>
              </a:spcAft>
              <a:buNone/>
              <a:defRPr/>
            </a:pPr>
            <a:endParaRPr lang="en-US" altLang="en-US" sz="2000" b="1" dirty="0" smtClean="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smtClean="0">
                <a:ea typeface="+mn-ea"/>
                <a:cs typeface="+mn-cs"/>
              </a:rPr>
              <a:t>Find a faculty mentor to review your research essay</a:t>
            </a: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b="1" dirty="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smtClean="0">
                <a:ea typeface="+mn-ea"/>
                <a:cs typeface="+mn-cs"/>
              </a:rPr>
              <a:t>Take your narrative essays to the </a:t>
            </a:r>
            <a:r>
              <a:rPr lang="en-US" altLang="en-US" sz="2000" b="1" dirty="0" smtClean="0">
                <a:ea typeface="+mn-ea"/>
                <a:cs typeface="+mn-cs"/>
                <a:hlinkClick r:id="rId9"/>
              </a:rPr>
              <a:t>Writing and Media Center</a:t>
            </a:r>
            <a:endParaRPr lang="en-US" altLang="en-US" sz="2000" b="1" dirty="0" smtClean="0">
              <a:ea typeface="+mn-ea"/>
              <a:cs typeface="+mn-cs"/>
            </a:endParaRPr>
          </a:p>
          <a:p>
            <a:pPr marL="720090" lvl="1" indent="-320040" fontAlgn="auto">
              <a:lnSpc>
                <a:spcPct val="90000"/>
              </a:lnSpc>
              <a:spcAft>
                <a:spcPts val="0"/>
              </a:spcAft>
              <a:buFont typeface="Wingdings" panose="05000000000000000000" pitchFamily="2" charset="2"/>
              <a:buChar char="ü"/>
              <a:defRPr/>
            </a:pPr>
            <a:endParaRPr lang="en-US" altLang="en-US" sz="2000" b="1" dirty="0">
              <a:ea typeface="+mn-ea"/>
              <a:cs typeface="+mn-cs"/>
            </a:endParaRPr>
          </a:p>
          <a:p>
            <a:pPr marL="720090" lvl="1" indent="-320040" fontAlgn="auto">
              <a:lnSpc>
                <a:spcPct val="90000"/>
              </a:lnSpc>
              <a:spcAft>
                <a:spcPts val="0"/>
              </a:spcAft>
              <a:buFont typeface="Wingdings" panose="05000000000000000000" pitchFamily="2" charset="2"/>
              <a:buChar char="ü"/>
              <a:defRPr/>
            </a:pPr>
            <a:r>
              <a:rPr lang="en-US" altLang="en-US" sz="2000" b="1" dirty="0" smtClean="0"/>
              <a:t>Apply </a:t>
            </a:r>
            <a:r>
              <a:rPr lang="en-US" altLang="en-US" sz="2000" b="1" dirty="0">
                <a:hlinkClick r:id="rId10"/>
              </a:rPr>
              <a:t>HERE</a:t>
            </a:r>
            <a:endParaRPr lang="en-US" altLang="en-US" sz="2000" b="1" dirty="0"/>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b="1" dirty="0" smtClean="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b="1" dirty="0">
              <a:ea typeface="+mn-ea"/>
              <a:cs typeface="+mn-cs"/>
            </a:endParaRPr>
          </a:p>
          <a:p>
            <a:pPr marL="800100" lvl="2" indent="0" fontAlgn="auto">
              <a:lnSpc>
                <a:spcPct val="90000"/>
              </a:lnSpc>
              <a:spcAft>
                <a:spcPts val="0"/>
              </a:spcAft>
              <a:buNone/>
              <a:defRPr/>
            </a:pPr>
            <a:endParaRPr lang="en-US" altLang="en-US" sz="2000" dirty="0">
              <a:ea typeface="+mn-ea"/>
              <a:cs typeface="+mn-cs"/>
            </a:endParaRPr>
          </a:p>
          <a:p>
            <a:pPr algn="ctr">
              <a:buNone/>
            </a:pPr>
            <a:endParaRPr lang="en-US" altLang="en-US" sz="2400" kern="1200" dirty="0"/>
          </a:p>
          <a:p>
            <a:pPr eaLnBrk="1" hangingPunct="1">
              <a:buFontTx/>
              <a:buNone/>
            </a:pPr>
            <a:endParaRPr lang="en-US" altLang="en-US" sz="1400" dirty="0">
              <a:latin typeface="Calibri" panose="020F0502020204030204" pitchFamily="34" charset="0"/>
            </a:endParaRPr>
          </a:p>
          <a:p>
            <a:pPr marL="0" indent="0" algn="ctr">
              <a:buNone/>
            </a:pPr>
            <a:endParaRPr lang="en-US" altLang="en-US" sz="3200" dirty="0">
              <a:latin typeface="Calibri" panose="020F0502020204030204" pitchFamily="34" charset="0"/>
            </a:endParaRPr>
          </a:p>
          <a:p>
            <a:pPr marL="457200" lvl="1" indent="0">
              <a:buNone/>
            </a:pPr>
            <a:endParaRPr lang="en-US" altLang="en-US" sz="2800" dirty="0">
              <a:latin typeface="Calibri" panose="020F0502020204030204" pitchFamily="34" charset="0"/>
            </a:endParaRPr>
          </a:p>
          <a:p>
            <a:pPr>
              <a:buFontTx/>
              <a:buChar char="•"/>
            </a:pPr>
            <a:endParaRPr lang="en-US" altLang="en-US" sz="2800" dirty="0">
              <a:latin typeface="Calibri" panose="020F0502020204030204" pitchFamily="34" charset="0"/>
            </a:endParaRPr>
          </a:p>
          <a:p>
            <a:pPr lvl="1">
              <a:buFontTx/>
              <a:buChar char="•"/>
            </a:pPr>
            <a:endParaRPr lang="en-US" sz="24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dirty="0" smtClean="0"/>
          </a:p>
          <a:p>
            <a:pPr marL="0" indent="0" algn="ctr">
              <a:buNone/>
            </a:pPr>
            <a:endParaRPr lang="en-US" sz="1600"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10</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AutoShape 4" descr="Image result for che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5361" y="5484812"/>
            <a:ext cx="406400" cy="406400"/>
          </a:xfrm>
          <a:prstGeom prst="rect">
            <a:avLst/>
          </a:prstGeom>
        </p:spPr>
      </p:pic>
    </p:spTree>
    <p:extLst>
      <p:ext uri="{BB962C8B-B14F-4D97-AF65-F5344CB8AC3E}">
        <p14:creationId xmlns:p14="http://schemas.microsoft.com/office/powerpoint/2010/main" val="341007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Endorsed Candidate Application</a:t>
            </a:r>
            <a:endParaRPr lang="en-US" dirty="0"/>
          </a:p>
        </p:txBody>
      </p:sp>
      <p:sp>
        <p:nvSpPr>
          <p:cNvPr id="3" name="Content Placeholder 2"/>
          <p:cNvSpPr>
            <a:spLocks noGrp="1"/>
          </p:cNvSpPr>
          <p:nvPr>
            <p:ph idx="1"/>
          </p:nvPr>
        </p:nvSpPr>
        <p:spPr>
          <a:xfrm>
            <a:off x="184604" y="227014"/>
            <a:ext cx="8444139" cy="4913766"/>
          </a:xfrm>
        </p:spPr>
        <p:txBody>
          <a:bodyPr/>
          <a:lstStyle/>
          <a:p>
            <a:pPr>
              <a:buNone/>
            </a:pPr>
            <a:endParaRPr lang="en-US" altLang="en-US" sz="2400" kern="1200" dirty="0">
              <a:hlinkClick r:id="rId5"/>
            </a:endParaRPr>
          </a:p>
          <a:p>
            <a:pPr marL="720090" lvl="1" indent="-320040" fontAlgn="auto">
              <a:lnSpc>
                <a:spcPct val="90000"/>
              </a:lnSpc>
              <a:spcAft>
                <a:spcPts val="0"/>
              </a:spcAft>
              <a:buFont typeface="Wingdings" panose="05000000000000000000" pitchFamily="2" charset="2"/>
              <a:buChar char="ü"/>
              <a:defRPr/>
            </a:pPr>
            <a:endParaRPr lang="en-US" sz="2400" dirty="0">
              <a:ea typeface="+mn-ea"/>
              <a:cs typeface="+mn-cs"/>
            </a:endParaRPr>
          </a:p>
          <a:p>
            <a:pPr marL="720090" lvl="1" indent="-320040" fontAlgn="auto">
              <a:lnSpc>
                <a:spcPct val="90000"/>
              </a:lnSpc>
              <a:spcAft>
                <a:spcPts val="0"/>
              </a:spcAft>
              <a:buFont typeface="Wingdings" panose="05000000000000000000" pitchFamily="2" charset="2"/>
              <a:buChar char="ü"/>
              <a:defRPr/>
            </a:pPr>
            <a:r>
              <a:rPr lang="en-US" sz="2400" dirty="0">
                <a:ea typeface="+mn-ea"/>
                <a:cs typeface="+mn-cs"/>
              </a:rPr>
              <a:t>Endorsed candidates work through application process </a:t>
            </a:r>
          </a:p>
          <a:p>
            <a:pPr marL="400050" lvl="1" indent="0" fontAlgn="auto">
              <a:lnSpc>
                <a:spcPct val="90000"/>
              </a:lnSpc>
              <a:spcAft>
                <a:spcPts val="0"/>
              </a:spcAft>
              <a:buNone/>
              <a:defRPr/>
            </a:pPr>
            <a:r>
              <a:rPr lang="en-US" sz="2400" dirty="0" smtClean="0">
                <a:ea typeface="+mn-ea"/>
                <a:cs typeface="+mn-cs"/>
              </a:rPr>
              <a:t>     with Laura Good &amp; </a:t>
            </a:r>
            <a:r>
              <a:rPr lang="en-US" sz="2400" dirty="0">
                <a:ea typeface="+mn-ea"/>
                <a:cs typeface="+mn-cs"/>
              </a:rPr>
              <a:t>Goldwater Committee</a:t>
            </a:r>
          </a:p>
          <a:p>
            <a:pPr marL="720090" lvl="1" indent="-320040" fontAlgn="auto">
              <a:lnSpc>
                <a:spcPct val="90000"/>
              </a:lnSpc>
              <a:spcAft>
                <a:spcPts val="0"/>
              </a:spcAft>
              <a:buFont typeface="Wingdings" panose="05000000000000000000" pitchFamily="2" charset="2"/>
              <a:buChar char="ü"/>
              <a:defRPr/>
            </a:pPr>
            <a:endParaRPr lang="en-US" sz="2400" dirty="0">
              <a:ea typeface="+mn-ea"/>
              <a:cs typeface="+mn-cs"/>
            </a:endParaRPr>
          </a:p>
          <a:p>
            <a:pPr marL="720090" lvl="1" indent="-320040" fontAlgn="auto">
              <a:lnSpc>
                <a:spcPct val="90000"/>
              </a:lnSpc>
              <a:spcAft>
                <a:spcPts val="0"/>
              </a:spcAft>
              <a:buFont typeface="Wingdings" panose="05000000000000000000" pitchFamily="2" charset="2"/>
              <a:buChar char="ü"/>
              <a:defRPr/>
            </a:pPr>
            <a:r>
              <a:rPr lang="en-US" sz="2400" dirty="0">
                <a:ea typeface="+mn-ea"/>
                <a:cs typeface="+mn-cs"/>
              </a:rPr>
              <a:t>Final Application &amp; </a:t>
            </a:r>
            <a:r>
              <a:rPr lang="en-US" sz="2400" dirty="0" smtClean="0">
                <a:ea typeface="+mn-ea"/>
                <a:cs typeface="+mn-cs"/>
              </a:rPr>
              <a:t>Essays </a:t>
            </a:r>
          </a:p>
          <a:p>
            <a:pPr marL="400050" lvl="1" indent="0" fontAlgn="auto">
              <a:lnSpc>
                <a:spcPct val="90000"/>
              </a:lnSpc>
              <a:spcAft>
                <a:spcPts val="0"/>
              </a:spcAft>
              <a:buNone/>
              <a:defRPr/>
            </a:pPr>
            <a:endParaRPr lang="en-US" sz="2400" dirty="0">
              <a:ea typeface="+mn-ea"/>
              <a:cs typeface="+mn-cs"/>
            </a:endParaRPr>
          </a:p>
          <a:p>
            <a:pPr marL="720090" lvl="1" indent="-320040" fontAlgn="auto">
              <a:lnSpc>
                <a:spcPct val="90000"/>
              </a:lnSpc>
              <a:spcAft>
                <a:spcPts val="0"/>
              </a:spcAft>
              <a:buFont typeface="Wingdings" panose="05000000000000000000" pitchFamily="2" charset="2"/>
              <a:buChar char="ü"/>
              <a:defRPr/>
            </a:pPr>
            <a:r>
              <a:rPr lang="en-US" sz="2400" dirty="0" smtClean="0">
                <a:ea typeface="+mn-ea"/>
                <a:cs typeface="+mn-cs"/>
              </a:rPr>
              <a:t>References</a:t>
            </a:r>
          </a:p>
          <a:p>
            <a:pPr marL="400050" lvl="1" indent="0" fontAlgn="auto">
              <a:lnSpc>
                <a:spcPct val="90000"/>
              </a:lnSpc>
              <a:spcAft>
                <a:spcPts val="0"/>
              </a:spcAft>
              <a:buNone/>
              <a:defRPr/>
            </a:pPr>
            <a:endParaRPr lang="en-US" sz="2400" dirty="0">
              <a:ea typeface="+mn-ea"/>
              <a:cs typeface="+mn-cs"/>
            </a:endParaRPr>
          </a:p>
          <a:p>
            <a:pPr marL="720090" lvl="1" indent="-320040" fontAlgn="auto">
              <a:lnSpc>
                <a:spcPct val="90000"/>
              </a:lnSpc>
              <a:spcAft>
                <a:spcPts val="0"/>
              </a:spcAft>
              <a:buFont typeface="Wingdings" panose="05000000000000000000" pitchFamily="2" charset="2"/>
              <a:buChar char="ü"/>
              <a:defRPr/>
            </a:pPr>
            <a:r>
              <a:rPr lang="en-US" sz="2400" dirty="0">
                <a:ea typeface="+mn-ea"/>
                <a:cs typeface="+mn-cs"/>
              </a:rPr>
              <a:t>Required </a:t>
            </a:r>
            <a:r>
              <a:rPr lang="en-US" sz="2400" dirty="0" smtClean="0">
                <a:ea typeface="+mn-ea"/>
                <a:cs typeface="+mn-cs"/>
              </a:rPr>
              <a:t>documents</a:t>
            </a:r>
          </a:p>
          <a:p>
            <a:pPr marL="400050" lvl="1" indent="0" fontAlgn="auto">
              <a:lnSpc>
                <a:spcPct val="90000"/>
              </a:lnSpc>
              <a:spcAft>
                <a:spcPts val="0"/>
              </a:spcAft>
              <a:buNone/>
              <a:defRPr/>
            </a:pPr>
            <a:endParaRPr lang="en-US" sz="2400" dirty="0">
              <a:ea typeface="+mn-ea"/>
              <a:cs typeface="+mn-cs"/>
            </a:endParaRPr>
          </a:p>
          <a:p>
            <a:pPr marL="720090" lvl="1" indent="-320040" fontAlgn="auto">
              <a:lnSpc>
                <a:spcPct val="90000"/>
              </a:lnSpc>
              <a:spcAft>
                <a:spcPts val="0"/>
              </a:spcAft>
              <a:buFont typeface="Wingdings" panose="05000000000000000000" pitchFamily="2" charset="2"/>
              <a:buChar char="ü"/>
              <a:defRPr/>
            </a:pPr>
            <a:r>
              <a:rPr lang="en-US" sz="2400" dirty="0">
                <a:ea typeface="+mn-ea"/>
                <a:cs typeface="+mn-cs"/>
              </a:rPr>
              <a:t>Completion and submission of </a:t>
            </a:r>
            <a:r>
              <a:rPr lang="en-US" sz="2400" dirty="0" smtClean="0">
                <a:ea typeface="+mn-ea"/>
                <a:cs typeface="+mn-cs"/>
              </a:rPr>
              <a:t>materials</a:t>
            </a:r>
            <a:endParaRPr lang="en-US" sz="2400" dirty="0">
              <a:ea typeface="+mn-ea"/>
              <a:cs typeface="+mn-cs"/>
            </a:endParaRPr>
          </a:p>
          <a:p>
            <a:pPr marL="720090" lvl="1" indent="-320040" algn="ctr" fontAlgn="auto">
              <a:lnSpc>
                <a:spcPct val="90000"/>
              </a:lnSpc>
              <a:spcAft>
                <a:spcPts val="0"/>
              </a:spcAft>
              <a:buFont typeface="Wingdings" panose="05000000000000000000" pitchFamily="2" charset="2"/>
              <a:buChar char="ü"/>
              <a:defRPr/>
            </a:pPr>
            <a:endParaRPr lang="en-US" sz="2000" b="1" i="1" dirty="0">
              <a:ea typeface="+mn-ea"/>
              <a:cs typeface="+mn-cs"/>
            </a:endParaRPr>
          </a:p>
          <a:p>
            <a:pPr marL="400050" lvl="1" indent="0" algn="ctr" fontAlgn="auto">
              <a:lnSpc>
                <a:spcPct val="90000"/>
              </a:lnSpc>
              <a:spcAft>
                <a:spcPts val="0"/>
              </a:spcAft>
              <a:buNone/>
              <a:defRPr/>
            </a:pPr>
            <a:r>
              <a:rPr lang="en-US" sz="2400" b="1" i="1" dirty="0">
                <a:ea typeface="+mn-ea"/>
                <a:cs typeface="+mn-cs"/>
              </a:rPr>
              <a:t>Some of this takes place over winter break….</a:t>
            </a:r>
          </a:p>
          <a:p>
            <a:pPr algn="ctr">
              <a:buNone/>
            </a:pPr>
            <a:endParaRPr lang="en-US" altLang="en-US" sz="2400" kern="1200" dirty="0"/>
          </a:p>
          <a:p>
            <a:pPr eaLnBrk="1" hangingPunct="1">
              <a:buFontTx/>
              <a:buNone/>
            </a:pPr>
            <a:endParaRPr lang="en-US" altLang="en-US" sz="1400" dirty="0">
              <a:latin typeface="Calibri" panose="020F0502020204030204" pitchFamily="34" charset="0"/>
            </a:endParaRPr>
          </a:p>
          <a:p>
            <a:pPr marL="0" indent="0" algn="ctr">
              <a:buNone/>
            </a:pPr>
            <a:endParaRPr lang="en-US" altLang="en-US" sz="3200" dirty="0">
              <a:latin typeface="Calibri" panose="020F0502020204030204" pitchFamily="34" charset="0"/>
            </a:endParaRPr>
          </a:p>
          <a:p>
            <a:pPr marL="457200" lvl="1" indent="0">
              <a:buNone/>
            </a:pPr>
            <a:endParaRPr lang="en-US" altLang="en-US" sz="2800" dirty="0">
              <a:latin typeface="Calibri" panose="020F0502020204030204" pitchFamily="34" charset="0"/>
            </a:endParaRPr>
          </a:p>
          <a:p>
            <a:pPr>
              <a:buFontTx/>
              <a:buChar char="•"/>
            </a:pPr>
            <a:endParaRPr lang="en-US" altLang="en-US" sz="2800" dirty="0">
              <a:latin typeface="Calibri" panose="020F0502020204030204" pitchFamily="34" charset="0"/>
            </a:endParaRPr>
          </a:p>
          <a:p>
            <a:pPr lvl="1">
              <a:buFontTx/>
              <a:buChar char="•"/>
            </a:pPr>
            <a:endParaRPr lang="en-US" sz="24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dirty="0" smtClean="0"/>
          </a:p>
          <a:p>
            <a:pPr marL="0" indent="0" algn="ctr">
              <a:buNone/>
            </a:pPr>
            <a:endParaRPr lang="en-US" sz="1600"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11</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AutoShape 4" descr="Image result for che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075" y="5491162"/>
            <a:ext cx="406400" cy="406400"/>
          </a:xfrm>
          <a:prstGeom prst="rect">
            <a:avLst/>
          </a:prstGeom>
        </p:spPr>
      </p:pic>
    </p:spTree>
    <p:extLst>
      <p:ext uri="{BB962C8B-B14F-4D97-AF65-F5344CB8AC3E}">
        <p14:creationId xmlns:p14="http://schemas.microsoft.com/office/powerpoint/2010/main" val="106038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Who is a Goldwater Scholar?</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12</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Rectangle 1"/>
          <p:cNvSpPr>
            <a:spLocks noChangeArrowheads="1"/>
          </p:cNvSpPr>
          <p:nvPr/>
        </p:nvSpPr>
        <p:spPr bwMode="auto">
          <a:xfrm rot="10800000" flipV="1">
            <a:off x="304800" y="2793126"/>
            <a:ext cx="536806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1600" dirty="0"/>
              <a:t/>
            </a:r>
            <a:br>
              <a:rPr lang="en-US" sz="1600" dirty="0"/>
            </a:br>
            <a:endParaRPr lang="en-US" sz="1600" b="1" i="1" dirty="0">
              <a:solidFill>
                <a:srgbClr val="6E625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p:txBody>
      </p:sp>
      <p:pic>
        <p:nvPicPr>
          <p:cNvPr id="7" name="Picture 2" descr="Goldwater scho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2928"/>
            <a:ext cx="5600700" cy="506463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6550" y="5402738"/>
            <a:ext cx="406400" cy="406400"/>
          </a:xfrm>
          <a:prstGeom prst="rect">
            <a:avLst/>
          </a:prstGeom>
        </p:spPr>
      </p:pic>
    </p:spTree>
    <p:extLst>
      <p:ext uri="{BB962C8B-B14F-4D97-AF65-F5344CB8AC3E}">
        <p14:creationId xmlns:p14="http://schemas.microsoft.com/office/powerpoint/2010/main" val="129320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Who is a Goldwater Scholar?</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13</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Rectangle 1"/>
          <p:cNvSpPr>
            <a:spLocks noChangeArrowheads="1"/>
          </p:cNvSpPr>
          <p:nvPr/>
        </p:nvSpPr>
        <p:spPr bwMode="auto">
          <a:xfrm rot="10800000" flipV="1">
            <a:off x="304800" y="638690"/>
            <a:ext cx="5368067"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1600" dirty="0"/>
              <a:t/>
            </a:r>
            <a:br>
              <a:rPr lang="en-US" sz="1600" dirty="0"/>
            </a:br>
            <a:endParaRPr lang="en-US" sz="1600" b="1" i="1" dirty="0">
              <a:solidFill>
                <a:srgbClr val="6E6259"/>
              </a:solidFill>
              <a:latin typeface="+mn-lt"/>
            </a:endParaRPr>
          </a:p>
          <a:p>
            <a:r>
              <a:rPr lang="en-US" sz="2000" b="1" i="1" dirty="0">
                <a:solidFill>
                  <a:srgbClr val="6E6259"/>
                </a:solidFill>
                <a:latin typeface="+mn-lt"/>
              </a:rPr>
              <a:t>Courtney Leigh Smith</a:t>
            </a:r>
            <a:r>
              <a:rPr lang="en-US" sz="2000" dirty="0">
                <a:solidFill>
                  <a:srgbClr val="6E6259"/>
                </a:solidFill>
                <a:latin typeface="+mn-lt"/>
              </a:rPr>
              <a:t>, a senior in genetics from Aurora, Illinois, will pursue a Ph.D. in neuroscience to research neurogenerative diseases on the cellular level in order to develop more effective treatment options. She currently studies the genetic basis of ALS (Lou Gehrig's disease), and is president of the Genetics Club and a peer mentor for the Genetics Learning Community. Last summer while researching at the Mayo Clinic, Smith defined the efficiency of genome editing techniques to be used in future clinical trials. She will conduct research at another Mayo Clinic this summer.</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p:txBody>
      </p:sp>
      <p:pic>
        <p:nvPicPr>
          <p:cNvPr id="5122" name="Picture 2" descr="Courtney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879" y="1828800"/>
            <a:ext cx="2386061"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76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Who is a Goldwater Scholar?</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14</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Rectangle 1"/>
          <p:cNvSpPr>
            <a:spLocks noChangeArrowheads="1"/>
          </p:cNvSpPr>
          <p:nvPr/>
        </p:nvSpPr>
        <p:spPr bwMode="auto">
          <a:xfrm rot="10800000" flipV="1">
            <a:off x="304800" y="1157803"/>
            <a:ext cx="5638800"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a:latin typeface="+mn-lt"/>
              </a:rPr>
              <a:t/>
            </a:r>
            <a:br>
              <a:rPr lang="en-US" sz="1600" dirty="0">
                <a:latin typeface="+mn-lt"/>
              </a:rPr>
            </a:br>
            <a:r>
              <a:rPr lang="en-US" sz="2000" b="1" i="1" dirty="0">
                <a:solidFill>
                  <a:srgbClr val="6E6259"/>
                </a:solidFill>
                <a:latin typeface="+mn-lt"/>
              </a:rPr>
              <a:t>Mengyu “Allen” Wang</a:t>
            </a:r>
            <a:r>
              <a:rPr lang="en-US" sz="2000" dirty="0">
                <a:solidFill>
                  <a:srgbClr val="6E6259"/>
                </a:solidFill>
                <a:latin typeface="+mn-lt"/>
              </a:rPr>
              <a:t>, a junior majoring in aerospace engineering, economics and mathematics from Bettendorf, plans on researching computational design at a university or government research center. Last summer, he interned at NASA’s Goddard Spaceflight Center, where he worked on measuring Newton’s Gravitational Constant from space with data from the LISA Pathfinder spacecraft. Most recently, his research focuses on optimization under uncertainty. This summer, he will work at NASA's Jet Propulsion Laboratory as a Caltech Summer Undergraduate Research </a:t>
            </a:r>
            <a:r>
              <a:rPr lang="en-US" sz="2000" dirty="0" smtClean="0">
                <a:solidFill>
                  <a:srgbClr val="6E6259"/>
                </a:solidFill>
                <a:latin typeface="+mn-lt"/>
              </a:rPr>
              <a:t>Fellow.</a:t>
            </a:r>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p:txBody>
      </p:sp>
      <p:pic>
        <p:nvPicPr>
          <p:cNvPr id="9218" name="Picture 2" descr="Mengyu W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850" y="1828800"/>
            <a:ext cx="2379150" cy="294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65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Who is a Goldwater Scholar?</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15</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Rectangle 1"/>
          <p:cNvSpPr>
            <a:spLocks noChangeArrowheads="1"/>
          </p:cNvSpPr>
          <p:nvPr/>
        </p:nvSpPr>
        <p:spPr bwMode="auto">
          <a:xfrm rot="10800000" flipV="1">
            <a:off x="457200" y="493832"/>
            <a:ext cx="5368067"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1600" dirty="0">
                <a:latin typeface="+mn-lt"/>
              </a:rPr>
              <a:t/>
            </a:r>
            <a:br>
              <a:rPr lang="en-US" sz="1600" dirty="0">
                <a:latin typeface="+mn-lt"/>
              </a:rPr>
            </a:br>
            <a:endParaRPr lang="en-US" sz="1600" b="1" i="1" dirty="0">
              <a:solidFill>
                <a:srgbClr val="6E6259"/>
              </a:solidFill>
              <a:latin typeface="+mn-lt"/>
            </a:endParaRPr>
          </a:p>
          <a:p>
            <a:r>
              <a:rPr lang="en-US" sz="2000" b="1" i="1" dirty="0">
                <a:solidFill>
                  <a:srgbClr val="6E6259"/>
                </a:solidFill>
                <a:latin typeface="+mn-lt"/>
              </a:rPr>
              <a:t>Mouhamad Said Diallo</a:t>
            </a:r>
            <a:r>
              <a:rPr lang="en-US" sz="2000" dirty="0">
                <a:solidFill>
                  <a:srgbClr val="6E6259"/>
                </a:solidFill>
                <a:latin typeface="+mn-lt"/>
              </a:rPr>
              <a:t>, a junior majoring in mechanical engineering and materials engineering, from Ames, plans to earn a Ph.D. and pursue an academic career in sustainable energy and technology. Diallo moved from Dakar, Senegal, three years ago. He transferred to ISU from Des Moines Area Community College, where he co-authored a scholarly article in Physics Letters A while working with an ISU mechanical engineering researcher. Diallo participates in the Iowa Illinois Nebraska Stem Partnership for Innovation in Research and Education and the ISU McNair program, which prepares underrepresented students for graduate school</a:t>
            </a:r>
            <a:r>
              <a:rPr lang="en-US" sz="2000" dirty="0">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p:txBody>
      </p:sp>
      <p:pic>
        <p:nvPicPr>
          <p:cNvPr id="6146" name="Picture 2" descr="Mouhamad Dia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293274" cy="283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19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Who is a Goldwater Scholar?</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16</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Rectangle 1"/>
          <p:cNvSpPr>
            <a:spLocks noChangeArrowheads="1"/>
          </p:cNvSpPr>
          <p:nvPr/>
        </p:nvSpPr>
        <p:spPr bwMode="auto">
          <a:xfrm rot="10800000" flipV="1">
            <a:off x="457200" y="1694160"/>
            <a:ext cx="5368067"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1600" dirty="0">
                <a:latin typeface="+mn-lt"/>
              </a:rPr>
              <a:t/>
            </a:r>
            <a:br>
              <a:rPr lang="en-US" sz="1600" dirty="0">
                <a:latin typeface="+mn-lt"/>
              </a:rPr>
            </a:br>
            <a:endParaRPr lang="en-US" sz="2000" b="1" i="1" dirty="0">
              <a:solidFill>
                <a:srgbClr val="6E6259"/>
              </a:solidFill>
              <a:latin typeface="+mn-lt"/>
            </a:endParaRPr>
          </a:p>
          <a:p>
            <a:r>
              <a:rPr lang="en-US" sz="2000" b="1" i="1" dirty="0">
                <a:solidFill>
                  <a:srgbClr val="6E6259"/>
                </a:solidFill>
                <a:latin typeface="+mn-lt"/>
              </a:rPr>
              <a:t>Matthew David Cook</a:t>
            </a:r>
            <a:r>
              <a:rPr lang="en-US" sz="2000" dirty="0">
                <a:solidFill>
                  <a:srgbClr val="6E6259"/>
                </a:solidFill>
                <a:latin typeface="+mn-lt"/>
              </a:rPr>
              <a:t>, a senior in biochemistry and genetics from Coon Rapids, Minnesota, will pursue a Ph.D. to teach and research in the area of enzymology to improve protein engineering. Cook also conducted research in Valencia, Spain, as part of a study abroad program.</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i="1" dirty="0" smtClean="0">
              <a:solidFill>
                <a:srgbClr val="6E6259"/>
              </a:solidFill>
              <a:latin typeface="+mn-lt"/>
            </a:endParaRPr>
          </a:p>
        </p:txBody>
      </p:sp>
      <p:pic>
        <p:nvPicPr>
          <p:cNvPr id="7170" name="Picture 2" descr="Matthew 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790" y="1524000"/>
            <a:ext cx="2362200" cy="292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295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Undergraduate Research at ISU</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17</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3" name="Rectangle 2"/>
          <p:cNvSpPr/>
          <p:nvPr/>
        </p:nvSpPr>
        <p:spPr>
          <a:xfrm>
            <a:off x="428625" y="914400"/>
            <a:ext cx="8839200" cy="3859518"/>
          </a:xfrm>
          <a:prstGeom prst="rect">
            <a:avLst/>
          </a:prstGeom>
        </p:spPr>
        <p:txBody>
          <a:bodyPr wrap="square">
            <a:spAutoFit/>
          </a:bodyPr>
          <a:lstStyle/>
          <a:p>
            <a:pPr>
              <a:lnSpc>
                <a:spcPct val="170000"/>
              </a:lnSpc>
              <a:buClr>
                <a:srgbClr val="FF0000"/>
              </a:buClr>
              <a:buFont typeface="Wingdings" panose="05000000000000000000" pitchFamily="2" charset="2"/>
              <a:buChar char="Ø"/>
            </a:pPr>
            <a:r>
              <a:rPr lang="en-US" sz="1200" dirty="0">
                <a:solidFill>
                  <a:srgbClr val="6E6259"/>
                </a:solidFill>
                <a:latin typeface="+mn-lt"/>
              </a:rPr>
              <a:t>For everyone who is interested in research</a:t>
            </a:r>
          </a:p>
          <a:p>
            <a:pPr>
              <a:lnSpc>
                <a:spcPct val="170000"/>
              </a:lnSpc>
              <a:buClr>
                <a:srgbClr val="FF0000"/>
              </a:buClr>
              <a:buFont typeface="Wingdings" panose="05000000000000000000" pitchFamily="2" charset="2"/>
              <a:buChar char="Ø"/>
            </a:pPr>
            <a:r>
              <a:rPr lang="en-US" sz="1200" dirty="0">
                <a:solidFill>
                  <a:srgbClr val="6E6259"/>
                </a:solidFill>
                <a:latin typeface="+mn-lt"/>
              </a:rPr>
              <a:t>Campus-wide undergraduate research program</a:t>
            </a:r>
          </a:p>
          <a:p>
            <a:pPr lvl="1">
              <a:lnSpc>
                <a:spcPct val="170000"/>
              </a:lnSpc>
              <a:buClr>
                <a:srgbClr val="FF0000"/>
              </a:buClr>
              <a:buFont typeface="Wingdings" panose="05000000000000000000" pitchFamily="2" charset="2"/>
              <a:buChar char="ü"/>
            </a:pPr>
            <a:r>
              <a:rPr lang="en-US" sz="1200" dirty="0">
                <a:solidFill>
                  <a:srgbClr val="6E6259"/>
                </a:solidFill>
                <a:latin typeface="+mn-lt"/>
              </a:rPr>
              <a:t>Dr. Svitlana Zbarska, program coordinator</a:t>
            </a:r>
          </a:p>
          <a:p>
            <a:pPr lvl="2">
              <a:lnSpc>
                <a:spcPct val="170000"/>
              </a:lnSpc>
              <a:buClr>
                <a:srgbClr val="FF0000"/>
              </a:buClr>
            </a:pPr>
            <a:r>
              <a:rPr lang="en-US" sz="1200" dirty="0">
                <a:solidFill>
                  <a:srgbClr val="6E6259"/>
                </a:solidFill>
                <a:latin typeface="+mn-lt"/>
                <a:hlinkClick r:id="rId5"/>
              </a:rPr>
              <a:t>szbar@iastate.edu</a:t>
            </a:r>
            <a:r>
              <a:rPr lang="en-US" sz="1200" dirty="0">
                <a:solidFill>
                  <a:srgbClr val="6E6259"/>
                </a:solidFill>
                <a:latin typeface="+mn-lt"/>
              </a:rPr>
              <a:t>, 294-2064, 2132 Jischke Honors Building</a:t>
            </a:r>
          </a:p>
          <a:p>
            <a:pPr lvl="2">
              <a:lnSpc>
                <a:spcPct val="170000"/>
              </a:lnSpc>
              <a:buClr>
                <a:srgbClr val="FF0000"/>
              </a:buClr>
            </a:pPr>
            <a:r>
              <a:rPr lang="en-US" sz="1200" dirty="0">
                <a:solidFill>
                  <a:srgbClr val="6E6259"/>
                </a:solidFill>
                <a:latin typeface="+mn-lt"/>
                <a:hlinkClick r:id="rId6"/>
              </a:rPr>
              <a:t>http://www.undergradresearch.iastate.edu/</a:t>
            </a:r>
            <a:endParaRPr lang="en-US" sz="1200" dirty="0">
              <a:solidFill>
                <a:srgbClr val="6E6259"/>
              </a:solidFill>
              <a:latin typeface="+mn-lt"/>
            </a:endParaRPr>
          </a:p>
          <a:p>
            <a:pPr>
              <a:lnSpc>
                <a:spcPct val="170000"/>
              </a:lnSpc>
              <a:buClr>
                <a:srgbClr val="FF0000"/>
              </a:buClr>
              <a:buFont typeface="Wingdings" panose="05000000000000000000" pitchFamily="2" charset="2"/>
              <a:buChar char="Ø"/>
            </a:pPr>
            <a:r>
              <a:rPr lang="en-US" sz="1200" dirty="0">
                <a:solidFill>
                  <a:srgbClr val="6E6259"/>
                </a:solidFill>
                <a:latin typeface="+mn-lt"/>
              </a:rPr>
              <a:t>Research Seminars for Undergraduate Students</a:t>
            </a:r>
          </a:p>
          <a:p>
            <a:pPr>
              <a:lnSpc>
                <a:spcPct val="170000"/>
              </a:lnSpc>
              <a:buClr>
                <a:srgbClr val="FF0000"/>
              </a:buClr>
              <a:buFont typeface="Wingdings" panose="05000000000000000000" pitchFamily="2" charset="2"/>
              <a:buChar char="Ø"/>
            </a:pPr>
            <a:r>
              <a:rPr lang="en-US" sz="1200" dirty="0" smtClean="0">
                <a:solidFill>
                  <a:srgbClr val="6E6259"/>
                </a:solidFill>
                <a:latin typeface="+mn-lt"/>
              </a:rPr>
              <a:t>U </a:t>
            </a:r>
            <a:r>
              <a:rPr lang="en-US" sz="1200" dirty="0">
                <a:solidFill>
                  <a:srgbClr val="6E6259"/>
                </a:solidFill>
                <a:latin typeface="+mn-lt"/>
              </a:rPr>
              <a:t>ST 275x Pre-research course </a:t>
            </a:r>
            <a:r>
              <a:rPr lang="en-US" sz="1200" dirty="0" smtClean="0">
                <a:solidFill>
                  <a:srgbClr val="6E6259"/>
                </a:solidFill>
                <a:latin typeface="+mn-lt"/>
              </a:rPr>
              <a:t>How </a:t>
            </a:r>
            <a:r>
              <a:rPr lang="en-US" sz="1200" dirty="0">
                <a:solidFill>
                  <a:srgbClr val="6E6259"/>
                </a:solidFill>
                <a:latin typeface="+mn-lt"/>
              </a:rPr>
              <a:t>to apply for summer research internship</a:t>
            </a:r>
          </a:p>
          <a:p>
            <a:pPr>
              <a:lnSpc>
                <a:spcPct val="170000"/>
              </a:lnSpc>
              <a:buClr>
                <a:srgbClr val="FF0000"/>
              </a:buClr>
              <a:buFont typeface="Wingdings" panose="05000000000000000000" pitchFamily="2" charset="2"/>
              <a:buChar char="Ø"/>
            </a:pPr>
            <a:r>
              <a:rPr lang="en-US" sz="1200" dirty="0">
                <a:solidFill>
                  <a:srgbClr val="6E6259"/>
                </a:solidFill>
                <a:latin typeface="+mn-lt"/>
              </a:rPr>
              <a:t>Annual Undergraduate Research Symposium</a:t>
            </a:r>
          </a:p>
          <a:p>
            <a:pPr>
              <a:lnSpc>
                <a:spcPct val="170000"/>
              </a:lnSpc>
              <a:buClr>
                <a:srgbClr val="FF0000"/>
              </a:buClr>
              <a:buFont typeface="Wingdings" panose="05000000000000000000" pitchFamily="2" charset="2"/>
              <a:buChar char="Ø"/>
            </a:pPr>
            <a:r>
              <a:rPr lang="en-US" sz="1200" dirty="0" smtClean="0">
                <a:solidFill>
                  <a:srgbClr val="6E6259"/>
                </a:solidFill>
                <a:latin typeface="+mn-lt"/>
              </a:rPr>
              <a:t>Research </a:t>
            </a:r>
            <a:r>
              <a:rPr lang="en-US" sz="1200" dirty="0">
                <a:solidFill>
                  <a:srgbClr val="6E6259"/>
                </a:solidFill>
                <a:latin typeface="+mn-lt"/>
              </a:rPr>
              <a:t>in the </a:t>
            </a:r>
            <a:r>
              <a:rPr lang="en-US" sz="1200" dirty="0" smtClean="0">
                <a:solidFill>
                  <a:srgbClr val="6E6259"/>
                </a:solidFill>
                <a:latin typeface="+mn-lt"/>
              </a:rPr>
              <a:t>Capitol,</a:t>
            </a:r>
          </a:p>
          <a:p>
            <a:pPr>
              <a:lnSpc>
                <a:spcPct val="170000"/>
              </a:lnSpc>
              <a:buClr>
                <a:srgbClr val="FF0000"/>
              </a:buClr>
              <a:buFont typeface="Wingdings" panose="05000000000000000000" pitchFamily="2" charset="2"/>
              <a:buChar char="Ø"/>
            </a:pPr>
            <a:r>
              <a:rPr lang="en-US" sz="1200" dirty="0" smtClean="0">
                <a:solidFill>
                  <a:srgbClr val="6E6259"/>
                </a:solidFill>
                <a:latin typeface="+mn-lt"/>
              </a:rPr>
              <a:t>National </a:t>
            </a:r>
            <a:r>
              <a:rPr lang="en-US" sz="1200" dirty="0">
                <a:solidFill>
                  <a:srgbClr val="6E6259"/>
                </a:solidFill>
                <a:latin typeface="+mn-lt"/>
              </a:rPr>
              <a:t>Conference on Undergraduate Research</a:t>
            </a:r>
          </a:p>
          <a:p>
            <a:pPr>
              <a:lnSpc>
                <a:spcPct val="170000"/>
              </a:lnSpc>
              <a:buClr>
                <a:srgbClr val="FF0000"/>
              </a:buClr>
              <a:buFont typeface="Wingdings" panose="05000000000000000000" pitchFamily="2" charset="2"/>
              <a:buChar char="Ø"/>
            </a:pPr>
            <a:r>
              <a:rPr lang="en-US" sz="1200" dirty="0" smtClean="0">
                <a:solidFill>
                  <a:srgbClr val="6E6259"/>
                </a:solidFill>
                <a:latin typeface="+mn-lt"/>
              </a:rPr>
              <a:t>i-Research </a:t>
            </a:r>
            <a:r>
              <a:rPr lang="en-US" sz="1200" dirty="0">
                <a:solidFill>
                  <a:srgbClr val="6E6259"/>
                </a:solidFill>
                <a:latin typeface="+mn-lt"/>
              </a:rPr>
              <a:t>club</a:t>
            </a:r>
          </a:p>
          <a:p>
            <a:pPr>
              <a:lnSpc>
                <a:spcPct val="170000"/>
              </a:lnSpc>
              <a:buClr>
                <a:srgbClr val="FF0000"/>
              </a:buClr>
              <a:buFont typeface="Wingdings" panose="05000000000000000000" pitchFamily="2" charset="2"/>
              <a:buChar char="Ø"/>
            </a:pPr>
            <a:r>
              <a:rPr lang="en-US" sz="1200" dirty="0">
                <a:solidFill>
                  <a:srgbClr val="6E6259"/>
                </a:solidFill>
                <a:latin typeface="+mn-lt"/>
              </a:rPr>
              <a:t>Undergraduate Research Ambassadors</a:t>
            </a:r>
          </a:p>
        </p:txBody>
      </p:sp>
      <p:pic>
        <p:nvPicPr>
          <p:cNvPr id="7" name="Picture 6"/>
          <p:cNvPicPr>
            <a:picLocks noChangeAspect="1"/>
          </p:cNvPicPr>
          <p:nvPr/>
        </p:nvPicPr>
        <p:blipFill>
          <a:blip r:embed="rId7"/>
          <a:stretch>
            <a:fillRect/>
          </a:stretch>
        </p:blipFill>
        <p:spPr>
          <a:xfrm>
            <a:off x="4909579" y="3788971"/>
            <a:ext cx="2820674" cy="1882548"/>
          </a:xfrm>
          <a:prstGeom prst="rect">
            <a:avLst/>
          </a:prstGeom>
        </p:spPr>
      </p:pic>
      <p:pic>
        <p:nvPicPr>
          <p:cNvPr id="8" name="Picture 7"/>
          <p:cNvPicPr>
            <a:picLocks noChangeAspect="1"/>
          </p:cNvPicPr>
          <p:nvPr/>
        </p:nvPicPr>
        <p:blipFill>
          <a:blip r:embed="rId8"/>
          <a:stretch>
            <a:fillRect/>
          </a:stretch>
        </p:blipFill>
        <p:spPr>
          <a:xfrm>
            <a:off x="6096000" y="1042143"/>
            <a:ext cx="2820675" cy="189985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000" y="5528425"/>
            <a:ext cx="406400" cy="406400"/>
          </a:xfrm>
          <a:prstGeom prst="rect">
            <a:avLst/>
          </a:prstGeom>
        </p:spPr>
      </p:pic>
    </p:spTree>
    <p:extLst>
      <p:ext uri="{BB962C8B-B14F-4D97-AF65-F5344CB8AC3E}">
        <p14:creationId xmlns:p14="http://schemas.microsoft.com/office/powerpoint/2010/main" val="463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1"/>
            <a:ext cx="8458200" cy="5181600"/>
          </a:xfrm>
        </p:spPr>
        <p:txBody>
          <a:bodyPr/>
          <a:lstStyle/>
          <a:p>
            <a:pPr marL="0" indent="0" algn="ctr">
              <a:buNone/>
            </a:pPr>
            <a:endParaRPr lang="en-US" sz="2400" b="1" i="1" dirty="0" smtClean="0"/>
          </a:p>
          <a:p>
            <a:pPr marL="0" indent="0" algn="ctr">
              <a:buNone/>
            </a:pPr>
            <a:endParaRPr lang="en-US" sz="2400" b="1" i="1" dirty="0"/>
          </a:p>
          <a:p>
            <a:pPr marL="0" indent="0" algn="ctr">
              <a:buNone/>
            </a:pPr>
            <a:endParaRPr lang="en-US" sz="1600" b="1" i="1" dirty="0"/>
          </a:p>
          <a:p>
            <a:pPr marL="0" indent="0" algn="ctr">
              <a:buNone/>
            </a:pPr>
            <a:endParaRPr lang="en-US" sz="16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dirty="0" smtClean="0"/>
          </a:p>
          <a:p>
            <a:pPr marL="0" indent="0" algn="ctr">
              <a:buNone/>
            </a:pPr>
            <a:endParaRPr lang="en-US" sz="1600"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18</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Title 5"/>
          <p:cNvSpPr>
            <a:spLocks noGrp="1"/>
          </p:cNvSpPr>
          <p:nvPr>
            <p:ph type="title"/>
          </p:nvPr>
        </p:nvSpPr>
        <p:spPr>
          <a:xfrm>
            <a:off x="419100" y="579437"/>
            <a:ext cx="8229600" cy="5318125"/>
          </a:xfrm>
        </p:spPr>
        <p:txBody>
          <a:bodyPr/>
          <a:lstStyle/>
          <a:p>
            <a:pPr algn="ctr"/>
            <a:r>
              <a:rPr lang="en-US" sz="4000" b="1" dirty="0" smtClean="0"/>
              <a:t>Questions?</a:t>
            </a:r>
            <a:r>
              <a:rPr lang="en-US" dirty="0" smtClean="0"/>
              <a:t/>
            </a:r>
            <a:br>
              <a:rPr lang="en-US" dirty="0" smtClean="0"/>
            </a:br>
            <a:r>
              <a:rPr lang="en-US" dirty="0"/>
              <a:t/>
            </a:r>
            <a:br>
              <a:rPr lang="en-US" dirty="0"/>
            </a:br>
            <a:r>
              <a:rPr lang="en-US" dirty="0" smtClean="0"/>
              <a:t>Laura Good</a:t>
            </a:r>
            <a:br>
              <a:rPr lang="en-US" dirty="0" smtClean="0"/>
            </a:br>
            <a:r>
              <a:rPr lang="en-US" dirty="0" smtClean="0"/>
              <a:t>Assistant Director</a:t>
            </a:r>
            <a:br>
              <a:rPr lang="en-US" dirty="0" smtClean="0"/>
            </a:br>
            <a:r>
              <a:rPr lang="en-US" dirty="0" smtClean="0"/>
              <a:t>Nationally Competitive Awards &amp; University Honors Program</a:t>
            </a:r>
            <a:br>
              <a:rPr lang="en-US" dirty="0" smtClean="0"/>
            </a:br>
            <a:r>
              <a:rPr lang="en-US" dirty="0"/>
              <a:t/>
            </a:r>
            <a:br>
              <a:rPr lang="en-US" dirty="0"/>
            </a:br>
            <a:r>
              <a:rPr lang="en-US" dirty="0" smtClean="0">
                <a:hlinkClick r:id="rId5"/>
              </a:rPr>
              <a:t>lgood@iastate.edu</a:t>
            </a:r>
            <a:r>
              <a:rPr lang="en-US" dirty="0" smtClean="0"/>
              <a:t/>
            </a:r>
            <a:br>
              <a:rPr lang="en-US" dirty="0" smtClean="0"/>
            </a:br>
            <a:r>
              <a:rPr lang="en-US" dirty="0" smtClean="0"/>
              <a:t>515-294-0172</a:t>
            </a:r>
            <a:br>
              <a:rPr lang="en-US" dirty="0" smtClean="0"/>
            </a:br>
            <a:r>
              <a:rPr lang="en-US" sz="2000" i="1" u="sng" dirty="0" smtClean="0"/>
              <a:t>*Schedule an individual appointment using Access Plus</a:t>
            </a:r>
            <a:r>
              <a:rPr lang="en-US" dirty="0" smtClean="0"/>
              <a:t/>
            </a:r>
            <a:br>
              <a:rPr lang="en-US" dirty="0" smtClean="0"/>
            </a:b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501481"/>
            <a:ext cx="406400" cy="406400"/>
          </a:xfrm>
          <a:prstGeom prst="rect">
            <a:avLst/>
          </a:prstGeom>
        </p:spPr>
      </p:pic>
    </p:spTree>
    <p:extLst>
      <p:ext uri="{BB962C8B-B14F-4D97-AF65-F5344CB8AC3E}">
        <p14:creationId xmlns:p14="http://schemas.microsoft.com/office/powerpoint/2010/main" val="205071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153400" cy="2261101"/>
          </a:xfrm>
        </p:spPr>
        <p:txBody>
          <a:bodyPr/>
          <a:lstStyle/>
          <a:p>
            <a:pPr marL="0" indent="0" algn="ctr">
              <a:buNone/>
            </a:pPr>
            <a:endParaRPr lang="en-US" sz="2400" dirty="0"/>
          </a:p>
          <a:p>
            <a:pPr eaLnBrk="1" hangingPunct="1">
              <a:buFont typeface="Wingdings" panose="05000000000000000000" pitchFamily="2" charset="2"/>
              <a:buChar char="ü"/>
            </a:pPr>
            <a:r>
              <a:rPr lang="en-US" altLang="en-US" sz="2400" dirty="0"/>
              <a:t>Authorized by Congress in 1986 to provide the U.S. with a continuing source of highly qualified scientists, mathematicians, and engineers. </a:t>
            </a:r>
          </a:p>
          <a:p>
            <a:pPr eaLnBrk="1" hangingPunct="1">
              <a:buFont typeface="Wingdings" panose="05000000000000000000" pitchFamily="2" charset="2"/>
              <a:buChar char="ü"/>
            </a:pPr>
            <a:endParaRPr lang="en-US" altLang="en-US" sz="2400" dirty="0"/>
          </a:p>
          <a:p>
            <a:pPr eaLnBrk="1" hangingPunct="1">
              <a:buFont typeface="Wingdings" panose="05000000000000000000" pitchFamily="2" charset="2"/>
              <a:buChar char="ü"/>
            </a:pPr>
            <a:r>
              <a:rPr lang="en-US" altLang="en-US" sz="2400" dirty="0"/>
              <a:t>Named for Barry Goldwater, who served for 30 years in the US senate</a:t>
            </a:r>
          </a:p>
          <a:p>
            <a:pPr marL="0" indent="0" algn="ctr">
              <a:buNone/>
            </a:pPr>
            <a:endParaRPr lang="en-US" sz="2400" dirty="0"/>
          </a:p>
        </p:txBody>
      </p:sp>
      <p:sp>
        <p:nvSpPr>
          <p:cNvPr id="2" name="Title 1"/>
          <p:cNvSpPr>
            <a:spLocks noGrp="1"/>
          </p:cNvSpPr>
          <p:nvPr>
            <p:ph type="title"/>
          </p:nvPr>
        </p:nvSpPr>
        <p:spPr>
          <a:xfrm>
            <a:off x="457200" y="152400"/>
            <a:ext cx="7924800" cy="609600"/>
          </a:xfrm>
        </p:spPr>
        <p:txBody>
          <a:bodyPr/>
          <a:lstStyle/>
          <a:p>
            <a:r>
              <a:rPr lang="en-US" dirty="0" smtClean="0"/>
              <a:t>The Scholarship</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2</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pic>
        <p:nvPicPr>
          <p:cNvPr id="6" name="Picture 2" descr="Image result for goldwater scholar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3416300"/>
            <a:ext cx="57150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491162"/>
            <a:ext cx="406400" cy="406400"/>
          </a:xfrm>
          <a:prstGeom prst="rect">
            <a:avLst/>
          </a:prstGeom>
        </p:spPr>
      </p:pic>
    </p:spTree>
    <p:extLst>
      <p:ext uri="{BB962C8B-B14F-4D97-AF65-F5344CB8AC3E}">
        <p14:creationId xmlns:p14="http://schemas.microsoft.com/office/powerpoint/2010/main" val="59300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eligibil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2871" y="203084"/>
            <a:ext cx="2535792" cy="1811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7772400" cy="609600"/>
          </a:xfrm>
        </p:spPr>
        <p:txBody>
          <a:bodyPr/>
          <a:lstStyle/>
          <a:p>
            <a:r>
              <a:rPr lang="en-US" dirty="0" smtClean="0"/>
              <a:t>Eligibility</a:t>
            </a:r>
            <a:endParaRPr lang="en-US" dirty="0"/>
          </a:p>
        </p:txBody>
      </p:sp>
      <p:sp>
        <p:nvSpPr>
          <p:cNvPr id="3" name="Content Placeholder 2"/>
          <p:cNvSpPr>
            <a:spLocks noGrp="1"/>
          </p:cNvSpPr>
          <p:nvPr>
            <p:ph idx="1"/>
          </p:nvPr>
        </p:nvSpPr>
        <p:spPr>
          <a:xfrm>
            <a:off x="314325" y="2014365"/>
            <a:ext cx="7620000" cy="4419601"/>
          </a:xfrm>
        </p:spPr>
        <p:txBody>
          <a:bodyPr/>
          <a:lstStyle/>
          <a:p>
            <a:pPr eaLnBrk="1" hangingPunct="1">
              <a:lnSpc>
                <a:spcPct val="90000"/>
              </a:lnSpc>
              <a:buFont typeface="Wingdings" panose="05000000000000000000" pitchFamily="2" charset="2"/>
              <a:buChar char="ü"/>
            </a:pPr>
            <a:r>
              <a:rPr lang="en-US" altLang="en-US" sz="2000" dirty="0">
                <a:latin typeface="Calibri" panose="020F0502020204030204" pitchFamily="34" charset="0"/>
              </a:rPr>
              <a:t>Sophomore (two years remaining beginning Fall </a:t>
            </a:r>
            <a:r>
              <a:rPr lang="en-US" altLang="en-US" sz="2000" dirty="0" smtClean="0">
                <a:latin typeface="Calibri" panose="020F0502020204030204" pitchFamily="34" charset="0"/>
              </a:rPr>
              <a:t>2019) </a:t>
            </a:r>
            <a:r>
              <a:rPr lang="en-US" altLang="en-US" sz="2000" dirty="0">
                <a:latin typeface="Calibri" panose="020F0502020204030204" pitchFamily="34" charset="0"/>
              </a:rPr>
              <a:t>or junior (one year remaining beginning Fall </a:t>
            </a:r>
            <a:r>
              <a:rPr lang="en-US" altLang="en-US" sz="2000" dirty="0" smtClean="0">
                <a:latin typeface="Calibri" panose="020F0502020204030204" pitchFamily="34" charset="0"/>
              </a:rPr>
              <a:t>2019)</a:t>
            </a:r>
            <a:endParaRPr lang="en-US" altLang="en-US" sz="2000" dirty="0">
              <a:latin typeface="Calibri" panose="020F0502020204030204" pitchFamily="34" charset="0"/>
            </a:endParaRPr>
          </a:p>
          <a:p>
            <a:pPr eaLnBrk="1" hangingPunct="1">
              <a:lnSpc>
                <a:spcPct val="90000"/>
              </a:lnSpc>
              <a:buFont typeface="Wingdings" panose="05000000000000000000" pitchFamily="2" charset="2"/>
              <a:buChar char="ü"/>
            </a:pPr>
            <a:endParaRPr lang="en-US" altLang="en-US" sz="2000" dirty="0">
              <a:latin typeface="Calibri" panose="020F0502020204030204" pitchFamily="34" charset="0"/>
            </a:endParaRPr>
          </a:p>
          <a:p>
            <a:pPr eaLnBrk="1" hangingPunct="1">
              <a:lnSpc>
                <a:spcPct val="90000"/>
              </a:lnSpc>
              <a:buFont typeface="Wingdings" panose="05000000000000000000" pitchFamily="2" charset="2"/>
              <a:buChar char="ü"/>
            </a:pPr>
            <a:r>
              <a:rPr lang="en-US" altLang="en-US" sz="2000" dirty="0">
                <a:latin typeface="Calibri" panose="020F0502020204030204" pitchFamily="34" charset="0"/>
              </a:rPr>
              <a:t>Top quartile of class, with minimum 3.0 GPA (though “competitive” candidates are going to be &gt; 3.8)</a:t>
            </a:r>
          </a:p>
          <a:p>
            <a:pPr eaLnBrk="1" hangingPunct="1">
              <a:lnSpc>
                <a:spcPct val="90000"/>
              </a:lnSpc>
              <a:buFont typeface="Wingdings" panose="05000000000000000000" pitchFamily="2" charset="2"/>
              <a:buChar char="ü"/>
            </a:pPr>
            <a:endParaRPr lang="en-US" altLang="en-US" sz="2000" dirty="0">
              <a:latin typeface="Calibri" panose="020F0502020204030204" pitchFamily="34" charset="0"/>
            </a:endParaRPr>
          </a:p>
          <a:p>
            <a:pPr eaLnBrk="1" hangingPunct="1">
              <a:lnSpc>
                <a:spcPct val="90000"/>
              </a:lnSpc>
              <a:buFont typeface="Wingdings" panose="05000000000000000000" pitchFamily="2" charset="2"/>
              <a:buChar char="ü"/>
            </a:pPr>
            <a:r>
              <a:rPr lang="en-US" altLang="en-US" sz="2000" dirty="0">
                <a:latin typeface="Calibri" panose="020F0502020204030204" pitchFamily="34" charset="0"/>
              </a:rPr>
              <a:t>Be a United States citizen, national, or permanent resident</a:t>
            </a:r>
          </a:p>
          <a:p>
            <a:pPr eaLnBrk="1" hangingPunct="1">
              <a:lnSpc>
                <a:spcPct val="90000"/>
              </a:lnSpc>
              <a:buFont typeface="Wingdings" panose="05000000000000000000" pitchFamily="2" charset="2"/>
              <a:buChar char="ü"/>
            </a:pPr>
            <a:endParaRPr lang="en-US" altLang="en-US" sz="2000" dirty="0">
              <a:latin typeface="Calibri" panose="020F0502020204030204" pitchFamily="34" charset="0"/>
            </a:endParaRPr>
          </a:p>
          <a:p>
            <a:pPr eaLnBrk="1" hangingPunct="1">
              <a:lnSpc>
                <a:spcPct val="90000"/>
              </a:lnSpc>
              <a:buFont typeface="Wingdings" panose="05000000000000000000" pitchFamily="2" charset="2"/>
              <a:buChar char="ü"/>
            </a:pPr>
            <a:r>
              <a:rPr lang="en-US" altLang="en-US" sz="2000" dirty="0">
                <a:latin typeface="Calibri" panose="020F0502020204030204" pitchFamily="34" charset="0"/>
              </a:rPr>
              <a:t>Have research experience, discipline-related employment or other significant involvement demonstrating intellectual curiosity and potential.</a:t>
            </a:r>
            <a:r>
              <a:rPr lang="en-US" altLang="en-US" sz="2000" dirty="0"/>
              <a:t> </a:t>
            </a:r>
          </a:p>
          <a:p>
            <a:pPr marL="0" indent="0" algn="ctr">
              <a:buNone/>
            </a:pPr>
            <a:endParaRPr lang="en-US" sz="2000"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3</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4325" y="5562600"/>
            <a:ext cx="406400" cy="406400"/>
          </a:xfrm>
          <a:prstGeom prst="rect">
            <a:avLst/>
          </a:prstGeom>
        </p:spPr>
      </p:pic>
    </p:spTree>
    <p:extLst>
      <p:ext uri="{BB962C8B-B14F-4D97-AF65-F5344CB8AC3E}">
        <p14:creationId xmlns:p14="http://schemas.microsoft.com/office/powerpoint/2010/main" val="189023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eadership s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6596">
            <a:off x="7050325" y="228600"/>
            <a:ext cx="1680591"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7772400" cy="609600"/>
          </a:xfrm>
        </p:spPr>
        <p:txBody>
          <a:bodyPr/>
          <a:lstStyle/>
          <a:p>
            <a:r>
              <a:rPr lang="en-US" dirty="0" smtClean="0"/>
              <a:t>The Scholarship</a:t>
            </a:r>
            <a:endParaRPr lang="en-US" dirty="0"/>
          </a:p>
        </p:txBody>
      </p:sp>
      <p:sp>
        <p:nvSpPr>
          <p:cNvPr id="3" name="Content Placeholder 2"/>
          <p:cNvSpPr>
            <a:spLocks noGrp="1"/>
          </p:cNvSpPr>
          <p:nvPr>
            <p:ph idx="1"/>
          </p:nvPr>
        </p:nvSpPr>
        <p:spPr>
          <a:xfrm>
            <a:off x="381000" y="1333499"/>
            <a:ext cx="7620000" cy="4419601"/>
          </a:xfrm>
        </p:spPr>
        <p:txBody>
          <a:bodyPr/>
          <a:lstStyle/>
          <a:p>
            <a:pPr marL="320040" indent="-320040" eaLnBrk="1" fontAlgn="auto" hangingPunct="1">
              <a:lnSpc>
                <a:spcPct val="90000"/>
              </a:lnSpc>
              <a:spcAft>
                <a:spcPts val="0"/>
              </a:spcAft>
              <a:buFont typeface="Wingdings" panose="05000000000000000000" pitchFamily="2" charset="2"/>
              <a:buChar char="ü"/>
              <a:defRPr/>
            </a:pPr>
            <a:r>
              <a:rPr lang="en-US" sz="2000" dirty="0"/>
              <a:t>Appx. </a:t>
            </a:r>
            <a:r>
              <a:rPr lang="en-US" sz="2000" dirty="0" smtClean="0"/>
              <a:t>250/year</a:t>
            </a:r>
            <a:r>
              <a:rPr lang="en-US" sz="2000" dirty="0"/>
              <a:t>, awarded on the basis of merit </a:t>
            </a:r>
          </a:p>
          <a:p>
            <a:pPr marL="320040" indent="-320040" eaLnBrk="1" fontAlgn="auto" hangingPunct="1">
              <a:lnSpc>
                <a:spcPct val="90000"/>
              </a:lnSpc>
              <a:spcAft>
                <a:spcPts val="0"/>
              </a:spcAft>
              <a:buFont typeface="Wingdings" panose="05000000000000000000" pitchFamily="2" charset="2"/>
              <a:buChar char="ü"/>
              <a:defRPr/>
            </a:pPr>
            <a:endParaRPr lang="en-US" sz="2000" dirty="0"/>
          </a:p>
          <a:p>
            <a:pPr marL="320040" indent="-320040" eaLnBrk="1" fontAlgn="auto" hangingPunct="1">
              <a:lnSpc>
                <a:spcPct val="90000"/>
              </a:lnSpc>
              <a:spcAft>
                <a:spcPts val="0"/>
              </a:spcAft>
              <a:buFont typeface="Wingdings" panose="05000000000000000000" pitchFamily="2" charset="2"/>
              <a:buChar char="ü"/>
              <a:defRPr/>
            </a:pPr>
            <a:r>
              <a:rPr lang="en-US" sz="2000" dirty="0"/>
              <a:t>Candidates must demonstrate outstanding potential and intend to pursue research careers in mathematics, the natural sciences or </a:t>
            </a:r>
            <a:r>
              <a:rPr lang="en-US" sz="2000" dirty="0" smtClean="0"/>
              <a:t>engineering </a:t>
            </a:r>
            <a:endParaRPr lang="en-US" sz="2000" dirty="0"/>
          </a:p>
          <a:p>
            <a:pPr marL="320040" indent="-320040" eaLnBrk="1" fontAlgn="auto" hangingPunct="1">
              <a:lnSpc>
                <a:spcPct val="90000"/>
              </a:lnSpc>
              <a:spcAft>
                <a:spcPts val="0"/>
              </a:spcAft>
              <a:buFont typeface="Wingdings" panose="05000000000000000000" pitchFamily="2" charset="2"/>
              <a:buChar char="ü"/>
              <a:defRPr/>
            </a:pPr>
            <a:endParaRPr lang="en-US" sz="2000" dirty="0"/>
          </a:p>
          <a:p>
            <a:pPr marL="320040" indent="-320040" eaLnBrk="1" fontAlgn="auto" hangingPunct="1">
              <a:lnSpc>
                <a:spcPct val="90000"/>
              </a:lnSpc>
              <a:spcAft>
                <a:spcPts val="0"/>
              </a:spcAft>
              <a:buFont typeface="Wingdings" panose="05000000000000000000" pitchFamily="2" charset="2"/>
              <a:buChar char="ü"/>
              <a:defRPr/>
            </a:pPr>
            <a:r>
              <a:rPr lang="en-US" sz="2000" dirty="0"/>
              <a:t>It is assumed that students will complete an advanced degree; nearly all plan to complete a PhD. (Medical school aspirants are eligible only if they plan a career in research.)</a:t>
            </a:r>
          </a:p>
          <a:p>
            <a:pPr marL="320040" indent="-320040" eaLnBrk="1" fontAlgn="auto" hangingPunct="1">
              <a:lnSpc>
                <a:spcPct val="90000"/>
              </a:lnSpc>
              <a:spcAft>
                <a:spcPts val="0"/>
              </a:spcAft>
              <a:buFont typeface="Wingdings" panose="05000000000000000000" pitchFamily="2" charset="2"/>
              <a:buChar char="ü"/>
              <a:defRPr/>
            </a:pPr>
            <a:endParaRPr lang="en-US" sz="2000" dirty="0"/>
          </a:p>
          <a:p>
            <a:pPr marL="320040" indent="-320040" eaLnBrk="1" fontAlgn="auto" hangingPunct="1">
              <a:lnSpc>
                <a:spcPct val="90000"/>
              </a:lnSpc>
              <a:spcAft>
                <a:spcPts val="0"/>
              </a:spcAft>
              <a:buFont typeface="Wingdings" panose="05000000000000000000" pitchFamily="2" charset="2"/>
              <a:buChar char="ü"/>
              <a:defRPr/>
            </a:pPr>
            <a:r>
              <a:rPr lang="en-US" sz="2000" dirty="0"/>
              <a:t>Awards of up to $</a:t>
            </a:r>
            <a:r>
              <a:rPr lang="en-US" sz="2000" dirty="0" smtClean="0"/>
              <a:t>7,500 </a:t>
            </a:r>
            <a:r>
              <a:rPr lang="en-US" sz="2000" dirty="0"/>
              <a:t>for use in the following year(s)</a:t>
            </a:r>
          </a:p>
          <a:p>
            <a:pPr marL="320040" indent="-320040" eaLnBrk="1" fontAlgn="auto" hangingPunct="1">
              <a:lnSpc>
                <a:spcPct val="90000"/>
              </a:lnSpc>
              <a:spcAft>
                <a:spcPts val="0"/>
              </a:spcAft>
              <a:buFont typeface="Wingdings" panose="05000000000000000000" pitchFamily="2" charset="2"/>
              <a:buChar char="ü"/>
              <a:defRPr/>
            </a:pPr>
            <a:endParaRPr lang="en-US" sz="2000" dirty="0"/>
          </a:p>
          <a:p>
            <a:pPr marL="320040" indent="-320040" eaLnBrk="1" fontAlgn="auto" hangingPunct="1">
              <a:lnSpc>
                <a:spcPct val="90000"/>
              </a:lnSpc>
              <a:spcAft>
                <a:spcPts val="0"/>
              </a:spcAft>
              <a:buFont typeface="Wingdings" panose="05000000000000000000" pitchFamily="2" charset="2"/>
              <a:buChar char="ü"/>
              <a:defRPr/>
            </a:pPr>
            <a:r>
              <a:rPr lang="en-US" sz="2000" dirty="0"/>
              <a:t>Applicants must have institutional </a:t>
            </a:r>
            <a:r>
              <a:rPr lang="en-US" sz="2000" dirty="0" smtClean="0"/>
              <a:t>endorsement (4/year)</a:t>
            </a:r>
            <a:endParaRPr lang="en-US" sz="2000" dirty="0"/>
          </a:p>
          <a:p>
            <a:pPr marL="0" indent="0" algn="ctr">
              <a:buNone/>
            </a:pPr>
            <a:endParaRPr lang="en-US" sz="2000"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4</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0" y="5549900"/>
            <a:ext cx="406400" cy="406400"/>
          </a:xfrm>
          <a:prstGeom prst="rect">
            <a:avLst/>
          </a:prstGeom>
        </p:spPr>
      </p:pic>
    </p:spTree>
    <p:extLst>
      <p:ext uri="{BB962C8B-B14F-4D97-AF65-F5344CB8AC3E}">
        <p14:creationId xmlns:p14="http://schemas.microsoft.com/office/powerpoint/2010/main" val="34440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Your Odds</a:t>
            </a:r>
            <a:endParaRPr lang="en-US" dirty="0"/>
          </a:p>
        </p:txBody>
      </p:sp>
      <p:sp>
        <p:nvSpPr>
          <p:cNvPr id="3" name="Content Placeholder 2"/>
          <p:cNvSpPr>
            <a:spLocks noGrp="1"/>
          </p:cNvSpPr>
          <p:nvPr>
            <p:ph idx="1"/>
          </p:nvPr>
        </p:nvSpPr>
        <p:spPr>
          <a:xfrm>
            <a:off x="304800" y="992839"/>
            <a:ext cx="8458200" cy="4645961"/>
          </a:xfrm>
        </p:spPr>
        <p:txBody>
          <a:bodyPr/>
          <a:lstStyle/>
          <a:p>
            <a:pPr marL="0" indent="0" algn="ctr">
              <a:buNone/>
            </a:pPr>
            <a:endParaRPr lang="en-US" sz="1600" b="1" i="1" dirty="0"/>
          </a:p>
          <a:p>
            <a:pPr marL="0" indent="0" algn="ctr">
              <a:buNone/>
            </a:pPr>
            <a:endParaRPr lang="en-US" sz="1600" b="1" i="1" dirty="0" smtClean="0"/>
          </a:p>
          <a:p>
            <a:pPr marL="0" indent="0" algn="ctr">
              <a:buNone/>
            </a:pPr>
            <a:endParaRPr lang="en-US" sz="1600" b="1" i="1" dirty="0"/>
          </a:p>
          <a:p>
            <a:pPr marL="0" indent="0" algn="ctr">
              <a:buNone/>
            </a:pPr>
            <a:endParaRPr lang="en-US" sz="1600" dirty="0" smtClean="0"/>
          </a:p>
        </p:txBody>
      </p:sp>
      <p:sp>
        <p:nvSpPr>
          <p:cNvPr id="4" name="Slide Number Placeholder 3"/>
          <p:cNvSpPr>
            <a:spLocks noGrp="1"/>
          </p:cNvSpPr>
          <p:nvPr>
            <p:ph type="sldNum" sz="quarter" idx="4"/>
          </p:nvPr>
        </p:nvSpPr>
        <p:spPr/>
        <p:txBody>
          <a:bodyPr/>
          <a:lstStyle/>
          <a:p>
            <a:fld id="{179A9A4E-4C82-4D44-9372-C31BB3818094}" type="slidenum">
              <a:rPr lang="en-US" smtClean="0"/>
              <a:pPr/>
              <a:t>5</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graphicFrame>
        <p:nvGraphicFramePr>
          <p:cNvPr id="7" name="Diagram 6"/>
          <p:cNvGraphicFramePr/>
          <p:nvPr>
            <p:extLst>
              <p:ext uri="{D42A27DB-BD31-4B8C-83A1-F6EECF244321}">
                <p14:modId xmlns:p14="http://schemas.microsoft.com/office/powerpoint/2010/main" val="3871378799"/>
              </p:ext>
            </p:extLst>
          </p:nvPr>
        </p:nvGraphicFramePr>
        <p:xfrm>
          <a:off x="335280" y="1186514"/>
          <a:ext cx="8229600" cy="4683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rved Left Arrow 7"/>
          <p:cNvSpPr/>
          <p:nvPr/>
        </p:nvSpPr>
        <p:spPr bwMode="auto">
          <a:xfrm rot="2188871">
            <a:off x="7745752" y="1777919"/>
            <a:ext cx="860537" cy="1349246"/>
          </a:xfrm>
          <a:prstGeom prst="curvedLeftArrow">
            <a:avLst>
              <a:gd name="adj1" fmla="val 28209"/>
              <a:gd name="adj2" fmla="val 50000"/>
              <a:gd name="adj3" fmla="val 25000"/>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Curved Left Arrow 8"/>
          <p:cNvSpPr/>
          <p:nvPr/>
        </p:nvSpPr>
        <p:spPr bwMode="auto">
          <a:xfrm rot="2285563">
            <a:off x="6669664" y="2996567"/>
            <a:ext cx="860537" cy="1475056"/>
          </a:xfrm>
          <a:prstGeom prst="curvedLeftArrow">
            <a:avLst>
              <a:gd name="adj1" fmla="val 28209"/>
              <a:gd name="adj2" fmla="val 50000"/>
              <a:gd name="adj3" fmla="val 25000"/>
            </a:avLst>
          </a:prstGeom>
          <a:solidFill>
            <a:srgbClr val="F1BE4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Curved Left Arrow 9"/>
          <p:cNvSpPr/>
          <p:nvPr/>
        </p:nvSpPr>
        <p:spPr bwMode="auto">
          <a:xfrm rot="1975431">
            <a:off x="5688728" y="4341810"/>
            <a:ext cx="860537" cy="1167022"/>
          </a:xfrm>
          <a:prstGeom prst="curvedLeftArrow">
            <a:avLst>
              <a:gd name="adj1" fmla="val 28209"/>
              <a:gd name="adj2" fmla="val 50000"/>
              <a:gd name="adj3" fmla="val 25000"/>
            </a:avLst>
          </a:prstGeom>
          <a:solidFill>
            <a:srgbClr val="F1BE4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Oval 10"/>
          <p:cNvSpPr/>
          <p:nvPr/>
        </p:nvSpPr>
        <p:spPr bwMode="auto">
          <a:xfrm>
            <a:off x="1021080" y="3543907"/>
            <a:ext cx="1120202" cy="668986"/>
          </a:xfrm>
          <a:prstGeom prst="ellipse">
            <a:avLst/>
          </a:prstGeom>
          <a:pattFill prst="pct90">
            <a:fgClr>
              <a:srgbClr val="FFC000"/>
            </a:fgClr>
            <a:bgClr>
              <a:srgbClr val="C000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24%</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2" name="Oval 11"/>
          <p:cNvSpPr/>
          <p:nvPr/>
        </p:nvSpPr>
        <p:spPr bwMode="auto">
          <a:xfrm>
            <a:off x="2161140" y="4797429"/>
            <a:ext cx="1120202" cy="668986"/>
          </a:xfrm>
          <a:prstGeom prst="ellipse">
            <a:avLst/>
          </a:prstGeom>
          <a:pattFill prst="pct90">
            <a:fgClr>
              <a:srgbClr val="FFC000"/>
            </a:fgClr>
            <a:bgClr>
              <a:srgbClr val="C000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19%</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4800" y="5445778"/>
            <a:ext cx="406400" cy="406400"/>
          </a:xfrm>
          <a:prstGeom prst="rect">
            <a:avLst/>
          </a:prstGeom>
        </p:spPr>
      </p:pic>
    </p:spTree>
    <p:extLst>
      <p:ext uri="{BB962C8B-B14F-4D97-AF65-F5344CB8AC3E}">
        <p14:creationId xmlns:p14="http://schemas.microsoft.com/office/powerpoint/2010/main" val="5788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The Odds</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6</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Content Placeholder 5"/>
          <p:cNvSpPr>
            <a:spLocks noGrp="1"/>
          </p:cNvSpPr>
          <p:nvPr>
            <p:ph idx="1"/>
          </p:nvPr>
        </p:nvSpPr>
        <p:spPr/>
        <p:txBody>
          <a:bodyPr/>
          <a:lstStyle/>
          <a:p>
            <a:pPr marL="320040" indent="-320040" fontAlgn="auto">
              <a:lnSpc>
                <a:spcPct val="90000"/>
              </a:lnSpc>
              <a:spcAft>
                <a:spcPts val="0"/>
              </a:spcAft>
              <a:buFont typeface="Wingdings" panose="05000000000000000000" pitchFamily="2" charset="2"/>
              <a:buChar char="ü"/>
              <a:defRPr/>
            </a:pPr>
            <a:r>
              <a:rPr lang="en-US" altLang="en-US" sz="2000" dirty="0"/>
              <a:t>144 men, 108 women</a:t>
            </a:r>
          </a:p>
          <a:p>
            <a:pPr marL="320040" indent="-320040" fontAlgn="auto">
              <a:lnSpc>
                <a:spcPct val="90000"/>
              </a:lnSpc>
              <a:spcAft>
                <a:spcPts val="0"/>
              </a:spcAft>
              <a:buFont typeface="Wingdings" panose="05000000000000000000" pitchFamily="2" charset="2"/>
              <a:buChar char="ü"/>
              <a:defRPr/>
            </a:pPr>
            <a:r>
              <a:rPr lang="en-US" altLang="en-US" sz="2000" dirty="0"/>
              <a:t>30 Math</a:t>
            </a:r>
          </a:p>
          <a:p>
            <a:pPr marL="320040" indent="-320040" fontAlgn="auto">
              <a:lnSpc>
                <a:spcPct val="90000"/>
              </a:lnSpc>
              <a:spcAft>
                <a:spcPts val="0"/>
              </a:spcAft>
              <a:buFont typeface="Wingdings" panose="05000000000000000000" pitchFamily="2" charset="2"/>
              <a:buChar char="ü"/>
              <a:defRPr/>
            </a:pPr>
            <a:r>
              <a:rPr lang="en-US" altLang="en-US" sz="2000" dirty="0"/>
              <a:t>137 Science</a:t>
            </a:r>
          </a:p>
          <a:p>
            <a:pPr marL="320040" indent="-320040" fontAlgn="auto">
              <a:lnSpc>
                <a:spcPct val="90000"/>
              </a:lnSpc>
              <a:spcAft>
                <a:spcPts val="0"/>
              </a:spcAft>
              <a:buFont typeface="Wingdings" panose="05000000000000000000" pitchFamily="2" charset="2"/>
              <a:buChar char="ü"/>
              <a:defRPr/>
            </a:pPr>
            <a:r>
              <a:rPr lang="en-US" altLang="en-US" sz="2000" dirty="0"/>
              <a:t>59 Engineering</a:t>
            </a:r>
          </a:p>
          <a:p>
            <a:pPr marL="320040" indent="-320040" fontAlgn="auto">
              <a:lnSpc>
                <a:spcPct val="90000"/>
              </a:lnSpc>
              <a:spcAft>
                <a:spcPts val="0"/>
              </a:spcAft>
              <a:buFont typeface="Wingdings" panose="05000000000000000000" pitchFamily="2" charset="2"/>
              <a:buChar char="ü"/>
              <a:defRPr/>
            </a:pPr>
            <a:r>
              <a:rPr lang="en-US" altLang="en-US" sz="2000" dirty="0"/>
              <a:t>6 </a:t>
            </a:r>
            <a:r>
              <a:rPr lang="en-US" altLang="en-US" sz="2000" dirty="0" smtClean="0"/>
              <a:t>Computer Science</a:t>
            </a:r>
            <a:endParaRPr lang="en-US" altLang="en-US" sz="2000" dirty="0"/>
          </a:p>
          <a:p>
            <a:pPr marL="320040" indent="-320040" fontAlgn="auto">
              <a:lnSpc>
                <a:spcPct val="90000"/>
              </a:lnSpc>
              <a:spcAft>
                <a:spcPts val="0"/>
              </a:spcAft>
              <a:buFont typeface="Wingdings" panose="05000000000000000000" pitchFamily="2" charset="2"/>
              <a:buChar char="ü"/>
              <a:defRPr/>
            </a:pPr>
            <a:endParaRPr lang="en-US" altLang="en-US" sz="2000" dirty="0"/>
          </a:p>
          <a:p>
            <a:pPr marL="320040" indent="-320040" fontAlgn="auto">
              <a:lnSpc>
                <a:spcPct val="90000"/>
              </a:lnSpc>
              <a:spcAft>
                <a:spcPts val="0"/>
              </a:spcAft>
              <a:buFont typeface="Wingdings" panose="05000000000000000000" pitchFamily="2" charset="2"/>
              <a:buChar char="ü"/>
              <a:defRPr/>
            </a:pPr>
            <a:r>
              <a:rPr lang="en-US" altLang="en-US" sz="2000" dirty="0"/>
              <a:t>Juniors are statistically more likely to win than sophomore, not by preference, but because they usually have more research experience</a:t>
            </a:r>
          </a:p>
          <a:p>
            <a:pPr marL="320040" indent="-320040" fontAlgn="auto">
              <a:lnSpc>
                <a:spcPct val="90000"/>
              </a:lnSpc>
              <a:spcAft>
                <a:spcPts val="0"/>
              </a:spcAft>
              <a:buFont typeface="Wingdings" panose="05000000000000000000" pitchFamily="2" charset="2"/>
              <a:buChar char="ü"/>
              <a:defRPr/>
            </a:pPr>
            <a:endParaRPr lang="en-US" altLang="en-US" sz="2000" dirty="0"/>
          </a:p>
          <a:p>
            <a:pPr marL="320040" indent="-320040" fontAlgn="auto">
              <a:lnSpc>
                <a:spcPct val="90000"/>
              </a:lnSpc>
              <a:spcAft>
                <a:spcPts val="0"/>
              </a:spcAft>
              <a:buFont typeface="Wingdings" panose="05000000000000000000" pitchFamily="2" charset="2"/>
              <a:buChar char="ü"/>
              <a:defRPr/>
            </a:pPr>
            <a:r>
              <a:rPr lang="en-US" altLang="en-US" sz="2000" dirty="0"/>
              <a:t>Average GPA of winners is 3.95; grades in major and STEM-related fields are extremely </a:t>
            </a:r>
            <a:r>
              <a:rPr lang="en-US" altLang="en-US" sz="2000" dirty="0" smtClean="0"/>
              <a:t>important  </a:t>
            </a:r>
            <a:endParaRPr lang="en-US" altLang="en-US" sz="2000" dirty="0"/>
          </a:p>
          <a:p>
            <a:pPr fontAlgn="auto">
              <a:lnSpc>
                <a:spcPct val="90000"/>
              </a:lnSpc>
              <a:spcAft>
                <a:spcPts val="0"/>
              </a:spcAft>
              <a:defRPr/>
            </a:pPr>
            <a:endParaRPr lang="en-US" sz="2000" dirty="0"/>
          </a:p>
        </p:txBody>
      </p:sp>
      <p:pic>
        <p:nvPicPr>
          <p:cNvPr id="2054" name="Picture 6" descr="Image result for the od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3667" y="304800"/>
            <a:ext cx="2205533"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410200"/>
            <a:ext cx="406400" cy="406400"/>
          </a:xfrm>
          <a:prstGeom prst="rect">
            <a:avLst/>
          </a:prstGeom>
        </p:spPr>
      </p:pic>
    </p:spTree>
    <p:extLst>
      <p:ext uri="{BB962C8B-B14F-4D97-AF65-F5344CB8AC3E}">
        <p14:creationId xmlns:p14="http://schemas.microsoft.com/office/powerpoint/2010/main" val="42525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a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911990"/>
            <a:ext cx="3933825" cy="3933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7772400" cy="609600"/>
          </a:xfrm>
        </p:spPr>
        <p:txBody>
          <a:bodyPr/>
          <a:lstStyle/>
          <a:p>
            <a:r>
              <a:rPr lang="en-US" dirty="0" smtClean="0"/>
              <a:t>Nationally Competitive Awards</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7</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Content Placeholder 5"/>
          <p:cNvSpPr>
            <a:spLocks noGrp="1"/>
          </p:cNvSpPr>
          <p:nvPr>
            <p:ph idx="1"/>
          </p:nvPr>
        </p:nvSpPr>
        <p:spPr>
          <a:xfrm>
            <a:off x="152400" y="1128842"/>
            <a:ext cx="5867400" cy="4768720"/>
          </a:xfrm>
        </p:spPr>
        <p:txBody>
          <a:bodyPr/>
          <a:lstStyle/>
          <a:p>
            <a:pPr marL="320040" indent="-320040" fontAlgn="auto">
              <a:lnSpc>
                <a:spcPct val="90000"/>
              </a:lnSpc>
              <a:spcAft>
                <a:spcPts val="0"/>
              </a:spcAft>
              <a:buFont typeface="Wingdings" panose="05000000000000000000" pitchFamily="2" charset="2"/>
              <a:buChar char="ü"/>
              <a:defRPr/>
            </a:pPr>
            <a:r>
              <a:rPr lang="en-US" sz="2000" dirty="0"/>
              <a:t>The odds are long…..BUT</a:t>
            </a:r>
            <a:r>
              <a:rPr lang="en-US" sz="2000" dirty="0" smtClean="0"/>
              <a:t>…..</a:t>
            </a:r>
          </a:p>
          <a:p>
            <a:pPr marL="720090" lvl="1" indent="-320040" fontAlgn="auto">
              <a:lnSpc>
                <a:spcPct val="90000"/>
              </a:lnSpc>
              <a:spcAft>
                <a:spcPts val="0"/>
              </a:spcAft>
              <a:buFont typeface="Wingdings" panose="05000000000000000000" pitchFamily="2" charset="2"/>
              <a:buChar char="ü"/>
              <a:defRPr/>
            </a:pPr>
            <a:r>
              <a:rPr lang="en-US" sz="2000" dirty="0" smtClean="0">
                <a:ea typeface="+mn-ea"/>
                <a:cs typeface="+mn-cs"/>
              </a:rPr>
              <a:t>There </a:t>
            </a:r>
            <a:r>
              <a:rPr lang="en-US" sz="2000" dirty="0">
                <a:ea typeface="+mn-ea"/>
                <a:cs typeface="+mn-cs"/>
              </a:rPr>
              <a:t>are some excellent candidates at ISU and we have processes in place to support you</a:t>
            </a:r>
          </a:p>
          <a:p>
            <a:pPr marL="720090" lvl="2" indent="-320040" fontAlgn="auto">
              <a:lnSpc>
                <a:spcPct val="90000"/>
              </a:lnSpc>
              <a:spcAft>
                <a:spcPts val="0"/>
              </a:spcAft>
              <a:buFont typeface="Wingdings" panose="05000000000000000000" pitchFamily="2" charset="2"/>
              <a:buChar char="ü"/>
              <a:defRPr/>
            </a:pPr>
            <a:r>
              <a:rPr lang="en-US" sz="2000" dirty="0">
                <a:ea typeface="+mn-ea"/>
                <a:cs typeface="+mn-cs"/>
              </a:rPr>
              <a:t>You’ll never know unless you apply</a:t>
            </a:r>
          </a:p>
          <a:p>
            <a:pPr marL="320040" lvl="1" indent="-320040" fontAlgn="auto">
              <a:lnSpc>
                <a:spcPct val="90000"/>
              </a:lnSpc>
              <a:spcAft>
                <a:spcPts val="0"/>
              </a:spcAft>
              <a:buFont typeface="Wingdings" panose="05000000000000000000" pitchFamily="2" charset="2"/>
              <a:buChar char="ü"/>
              <a:defRPr/>
            </a:pPr>
            <a:endParaRPr lang="en-US" sz="2000" dirty="0">
              <a:ea typeface="+mn-ea"/>
              <a:cs typeface="+mn-cs"/>
            </a:endParaRPr>
          </a:p>
          <a:p>
            <a:pPr marL="320040" indent="-320040" fontAlgn="auto">
              <a:lnSpc>
                <a:spcPct val="90000"/>
              </a:lnSpc>
              <a:spcAft>
                <a:spcPts val="0"/>
              </a:spcAft>
              <a:buFont typeface="Wingdings" panose="05000000000000000000" pitchFamily="2" charset="2"/>
              <a:buChar char="ü"/>
              <a:defRPr/>
            </a:pPr>
            <a:r>
              <a:rPr lang="en-US" sz="2000" dirty="0" smtClean="0"/>
              <a:t>Value </a:t>
            </a:r>
            <a:r>
              <a:rPr lang="en-US" sz="2000" dirty="0"/>
              <a:t>the process….</a:t>
            </a:r>
          </a:p>
          <a:p>
            <a:pPr marL="720090" lvl="2" indent="-320040" fontAlgn="auto">
              <a:lnSpc>
                <a:spcPct val="90000"/>
              </a:lnSpc>
              <a:spcAft>
                <a:spcPts val="0"/>
              </a:spcAft>
              <a:buFont typeface="Wingdings" panose="05000000000000000000" pitchFamily="2" charset="2"/>
              <a:buChar char="ü"/>
              <a:defRPr/>
            </a:pPr>
            <a:r>
              <a:rPr lang="en-US" sz="2000" dirty="0">
                <a:ea typeface="+mn-ea"/>
                <a:cs typeface="+mn-cs"/>
              </a:rPr>
              <a:t>Develop personal goals and statements</a:t>
            </a:r>
          </a:p>
          <a:p>
            <a:pPr marL="720090" lvl="2" indent="-320040" fontAlgn="auto">
              <a:lnSpc>
                <a:spcPct val="90000"/>
              </a:lnSpc>
              <a:spcAft>
                <a:spcPts val="0"/>
              </a:spcAft>
              <a:buFont typeface="Wingdings" panose="05000000000000000000" pitchFamily="2" charset="2"/>
              <a:buChar char="ü"/>
              <a:defRPr/>
            </a:pPr>
            <a:r>
              <a:rPr lang="en-US" sz="2000" dirty="0">
                <a:ea typeface="+mn-ea"/>
                <a:cs typeface="+mn-cs"/>
              </a:rPr>
              <a:t>Build relationships with faculty</a:t>
            </a:r>
          </a:p>
          <a:p>
            <a:pPr marL="720090" lvl="2" indent="-320040" fontAlgn="auto">
              <a:lnSpc>
                <a:spcPct val="90000"/>
              </a:lnSpc>
              <a:spcAft>
                <a:spcPts val="0"/>
              </a:spcAft>
              <a:buFont typeface="Wingdings" panose="05000000000000000000" pitchFamily="2" charset="2"/>
              <a:buChar char="ü"/>
              <a:defRPr/>
            </a:pPr>
            <a:r>
              <a:rPr lang="en-US" sz="2000" dirty="0">
                <a:ea typeface="+mn-ea"/>
                <a:cs typeface="+mn-cs"/>
              </a:rPr>
              <a:t>Being invited here and being selected at the university level is a large honor</a:t>
            </a:r>
          </a:p>
          <a:p>
            <a:pPr lvl="1" fontAlgn="auto">
              <a:lnSpc>
                <a:spcPct val="90000"/>
              </a:lnSpc>
              <a:spcAft>
                <a:spcPts val="0"/>
              </a:spcAft>
              <a:defRPr/>
            </a:pPr>
            <a:endParaRPr lang="en-US" sz="2000" dirty="0"/>
          </a:p>
          <a:p>
            <a:pPr marL="457200" lvl="1" indent="0" fontAlgn="auto">
              <a:lnSpc>
                <a:spcPct val="90000"/>
              </a:lnSpc>
              <a:spcAft>
                <a:spcPts val="0"/>
              </a:spcAft>
              <a:buNone/>
              <a:defRPr/>
            </a:pPr>
            <a:endParaRPr lang="en-US" sz="2000" dirty="0"/>
          </a:p>
          <a:p>
            <a:pPr marL="457200" lvl="1" indent="0" fontAlgn="auto">
              <a:lnSpc>
                <a:spcPct val="90000"/>
              </a:lnSpc>
              <a:spcAft>
                <a:spcPts val="0"/>
              </a:spcAft>
              <a:buNone/>
              <a:defRPr/>
            </a:pPr>
            <a:endParaRPr lang="en-US" sz="2000" dirty="0"/>
          </a:p>
          <a:p>
            <a:pPr lvl="1" fontAlgn="auto">
              <a:lnSpc>
                <a:spcPct val="90000"/>
              </a:lnSpc>
              <a:spcAft>
                <a:spcPts val="0"/>
              </a:spcAft>
              <a:defRPr/>
            </a:pPr>
            <a:endParaRPr lang="en-US" sz="2000" dirty="0" smtClean="0"/>
          </a:p>
          <a:p>
            <a:pPr lvl="1" fontAlgn="auto">
              <a:lnSpc>
                <a:spcPct val="90000"/>
              </a:lnSpc>
              <a:spcAft>
                <a:spcPts val="0"/>
              </a:spcAft>
              <a:defRPr/>
            </a:pPr>
            <a:endParaRPr lang="en-US"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0" y="5410200"/>
            <a:ext cx="406400" cy="406400"/>
          </a:xfrm>
          <a:prstGeom prst="rect">
            <a:avLst/>
          </a:prstGeom>
        </p:spPr>
      </p:pic>
    </p:spTree>
    <p:extLst>
      <p:ext uri="{BB962C8B-B14F-4D97-AF65-F5344CB8AC3E}">
        <p14:creationId xmlns:p14="http://schemas.microsoft.com/office/powerpoint/2010/main" val="304008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64788993"/>
              </p:ext>
            </p:extLst>
          </p:nvPr>
        </p:nvGraphicFramePr>
        <p:xfrm>
          <a:off x="-190500" y="2363515"/>
          <a:ext cx="9067800" cy="32292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a:xfrm>
            <a:off x="457200" y="152400"/>
            <a:ext cx="7772400" cy="609600"/>
          </a:xfrm>
        </p:spPr>
        <p:txBody>
          <a:bodyPr/>
          <a:lstStyle/>
          <a:p>
            <a:r>
              <a:rPr lang="en-US" dirty="0" smtClean="0"/>
              <a:t>Application Process</a:t>
            </a:r>
            <a:endParaRPr lang="en-US"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8</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AutoShape 4" descr="Image result for che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applicatio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2057400"/>
            <a:ext cx="3433572"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81000" y="5389563"/>
            <a:ext cx="406400" cy="406400"/>
          </a:xfrm>
          <a:prstGeom prst="rect">
            <a:avLst/>
          </a:prstGeom>
        </p:spPr>
      </p:pic>
    </p:spTree>
    <p:extLst>
      <p:ext uri="{BB962C8B-B14F-4D97-AF65-F5344CB8AC3E}">
        <p14:creationId xmlns:p14="http://schemas.microsoft.com/office/powerpoint/2010/main" val="7059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smtClean="0"/>
              <a:t>Campus Application</a:t>
            </a:r>
            <a:endParaRPr lang="en-US" dirty="0"/>
          </a:p>
        </p:txBody>
      </p:sp>
      <p:sp>
        <p:nvSpPr>
          <p:cNvPr id="3" name="Content Placeholder 2"/>
          <p:cNvSpPr>
            <a:spLocks noGrp="1"/>
          </p:cNvSpPr>
          <p:nvPr>
            <p:ph idx="1"/>
          </p:nvPr>
        </p:nvSpPr>
        <p:spPr>
          <a:xfrm>
            <a:off x="168275" y="434522"/>
            <a:ext cx="8444139" cy="4685166"/>
          </a:xfrm>
        </p:spPr>
        <p:txBody>
          <a:bodyPr/>
          <a:lstStyle/>
          <a:p>
            <a:pPr>
              <a:buNone/>
            </a:pPr>
            <a:endParaRPr lang="en-US" altLang="en-US" sz="2400" kern="1200" dirty="0">
              <a:hlinkClick r:id="rId5"/>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a:ea typeface="+mn-ea"/>
                <a:cs typeface="+mn-cs"/>
              </a:rPr>
              <a:t>Narratives:  </a:t>
            </a:r>
            <a:r>
              <a:rPr lang="en-US" altLang="en-US" sz="2000" dirty="0">
                <a:ea typeface="+mn-ea"/>
                <a:cs typeface="+mn-cs"/>
              </a:rPr>
              <a:t>In combination, should convey your desire and potential to be a researcher</a:t>
            </a: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dirty="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a:ea typeface="+mn-ea"/>
                <a:cs typeface="+mn-cs"/>
              </a:rPr>
              <a:t>Research Descriptions:  </a:t>
            </a:r>
            <a:r>
              <a:rPr lang="en-US" altLang="en-US" sz="2000" dirty="0">
                <a:ea typeface="+mn-ea"/>
                <a:cs typeface="+mn-cs"/>
              </a:rPr>
              <a:t>The environment (lab, field work, </a:t>
            </a:r>
            <a:r>
              <a:rPr lang="en-US" altLang="en-US" sz="2000" dirty="0" err="1">
                <a:ea typeface="+mn-ea"/>
                <a:cs typeface="+mn-cs"/>
              </a:rPr>
              <a:t>etc</a:t>
            </a:r>
            <a:r>
              <a:rPr lang="en-US" altLang="en-US" sz="2000" dirty="0">
                <a:ea typeface="+mn-ea"/>
                <a:cs typeface="+mn-cs"/>
              </a:rPr>
              <a:t>), the research question, what you did, what skills you’ve developed, any presentations, publications from it.</a:t>
            </a: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dirty="0">
              <a:ea typeface="+mn-ea"/>
              <a:cs typeface="+mn-cs"/>
            </a:endParaRPr>
          </a:p>
          <a:p>
            <a:pPr marL="720090" lvl="1" indent="-320040" eaLnBrk="1" fontAlgn="auto" hangingPunct="1">
              <a:lnSpc>
                <a:spcPct val="90000"/>
              </a:lnSpc>
              <a:spcAft>
                <a:spcPts val="0"/>
              </a:spcAft>
              <a:buFont typeface="Wingdings" panose="05000000000000000000" pitchFamily="2" charset="2"/>
              <a:buChar char="ü"/>
              <a:defRPr/>
            </a:pPr>
            <a:r>
              <a:rPr lang="en-US" altLang="en-US" sz="2000" b="1" dirty="0">
                <a:ea typeface="+mn-ea"/>
                <a:cs typeface="+mn-cs"/>
              </a:rPr>
              <a:t>Essay:  </a:t>
            </a:r>
            <a:r>
              <a:rPr lang="en-US" altLang="en-US" sz="2000" dirty="0">
                <a:ea typeface="+mn-ea"/>
                <a:cs typeface="+mn-cs"/>
              </a:rPr>
              <a:t>Written to be read by educated scientists. 3 pages max</a:t>
            </a:r>
          </a:p>
          <a:p>
            <a:pPr marL="720090" lvl="1" indent="-320040" eaLnBrk="1" fontAlgn="auto" hangingPunct="1">
              <a:lnSpc>
                <a:spcPct val="90000"/>
              </a:lnSpc>
              <a:spcAft>
                <a:spcPts val="0"/>
              </a:spcAft>
              <a:buFont typeface="Wingdings" panose="05000000000000000000" pitchFamily="2" charset="2"/>
              <a:buChar char="ü"/>
              <a:defRPr/>
            </a:pPr>
            <a:endParaRPr lang="en-US" altLang="en-US" sz="2000" dirty="0">
              <a:ea typeface="+mn-ea"/>
              <a:cs typeface="+mn-cs"/>
            </a:endParaRPr>
          </a:p>
          <a:p>
            <a:pPr marL="1120140" lvl="2" indent="-320040" fontAlgn="auto">
              <a:lnSpc>
                <a:spcPct val="90000"/>
              </a:lnSpc>
              <a:spcAft>
                <a:spcPts val="0"/>
              </a:spcAft>
              <a:buFont typeface="Wingdings" panose="05000000000000000000" pitchFamily="2" charset="2"/>
              <a:buChar char="ü"/>
              <a:defRPr/>
            </a:pPr>
            <a:r>
              <a:rPr lang="en-US" altLang="en-US" sz="2000" dirty="0">
                <a:ea typeface="+mn-ea"/>
                <a:cs typeface="+mn-cs"/>
              </a:rPr>
              <a:t>1st Section:  background and methodology</a:t>
            </a:r>
          </a:p>
          <a:p>
            <a:pPr marL="1120140" lvl="2" indent="-320040" fontAlgn="auto">
              <a:lnSpc>
                <a:spcPct val="90000"/>
              </a:lnSpc>
              <a:spcAft>
                <a:spcPts val="0"/>
              </a:spcAft>
              <a:buFont typeface="Wingdings" panose="05000000000000000000" pitchFamily="2" charset="2"/>
              <a:buChar char="ü"/>
              <a:defRPr/>
            </a:pPr>
            <a:r>
              <a:rPr lang="en-US" altLang="en-US" sz="2000" dirty="0">
                <a:ea typeface="+mn-ea"/>
                <a:cs typeface="+mn-cs"/>
              </a:rPr>
              <a:t>2nd Section</a:t>
            </a:r>
            <a:r>
              <a:rPr lang="en-US" altLang="en-US" sz="2000" dirty="0" smtClean="0">
                <a:ea typeface="+mn-ea"/>
                <a:cs typeface="+mn-cs"/>
              </a:rPr>
              <a:t>: data </a:t>
            </a:r>
            <a:r>
              <a:rPr lang="en-US" altLang="en-US" sz="2000" dirty="0">
                <a:ea typeface="+mn-ea"/>
                <a:cs typeface="+mn-cs"/>
              </a:rPr>
              <a:t>collection and analysis, results, future </a:t>
            </a:r>
            <a:r>
              <a:rPr lang="en-US" altLang="en-US" sz="2000" dirty="0" smtClean="0">
                <a:ea typeface="+mn-ea"/>
                <a:cs typeface="+mn-cs"/>
              </a:rPr>
              <a:t>directions</a:t>
            </a:r>
          </a:p>
          <a:p>
            <a:pPr marL="1120140" lvl="2" indent="-320040" fontAlgn="auto">
              <a:lnSpc>
                <a:spcPct val="90000"/>
              </a:lnSpc>
              <a:spcAft>
                <a:spcPts val="0"/>
              </a:spcAft>
              <a:buFont typeface="Wingdings" panose="05000000000000000000" pitchFamily="2" charset="2"/>
              <a:buChar char="ü"/>
              <a:defRPr/>
            </a:pPr>
            <a:endParaRPr lang="en-US" altLang="en-US" sz="2000" dirty="0">
              <a:ea typeface="+mn-ea"/>
              <a:cs typeface="+mn-cs"/>
            </a:endParaRPr>
          </a:p>
          <a:p>
            <a:pPr marL="1120140" lvl="2" indent="-320040" fontAlgn="auto">
              <a:lnSpc>
                <a:spcPct val="90000"/>
              </a:lnSpc>
              <a:spcAft>
                <a:spcPts val="0"/>
              </a:spcAft>
              <a:buFont typeface="Wingdings" panose="05000000000000000000" pitchFamily="2" charset="2"/>
              <a:buChar char="ü"/>
              <a:defRPr/>
            </a:pPr>
            <a:r>
              <a:rPr lang="en-US" altLang="en-US" sz="2000" b="1" dirty="0" smtClean="0">
                <a:ea typeface="+mn-ea"/>
                <a:cs typeface="+mn-cs"/>
              </a:rPr>
              <a:t>View a sample application </a:t>
            </a:r>
            <a:r>
              <a:rPr lang="en-US" altLang="en-US" sz="2000" b="1" dirty="0" smtClean="0">
                <a:ea typeface="+mn-ea"/>
                <a:cs typeface="+mn-cs"/>
                <a:hlinkClick r:id="rId6"/>
              </a:rPr>
              <a:t>HERE.</a:t>
            </a:r>
            <a:endParaRPr lang="en-US" altLang="en-US" sz="2000" b="1" dirty="0" smtClean="0">
              <a:ea typeface="+mn-ea"/>
              <a:cs typeface="+mn-cs"/>
            </a:endParaRPr>
          </a:p>
          <a:p>
            <a:pPr marL="1120140" lvl="2" indent="-320040" fontAlgn="auto">
              <a:lnSpc>
                <a:spcPct val="90000"/>
              </a:lnSpc>
              <a:spcAft>
                <a:spcPts val="0"/>
              </a:spcAft>
              <a:buFont typeface="Wingdings" panose="05000000000000000000" pitchFamily="2" charset="2"/>
              <a:buChar char="ü"/>
              <a:defRPr/>
            </a:pPr>
            <a:r>
              <a:rPr lang="en-US" altLang="en-US" sz="2000" b="1" dirty="0" smtClean="0">
                <a:ea typeface="+mn-ea"/>
                <a:cs typeface="+mn-cs"/>
              </a:rPr>
              <a:t>Apply </a:t>
            </a:r>
            <a:r>
              <a:rPr lang="en-US" altLang="en-US" sz="2000" b="1" dirty="0" smtClean="0">
                <a:ea typeface="+mn-ea"/>
                <a:cs typeface="+mn-cs"/>
                <a:hlinkClick r:id="rId7"/>
              </a:rPr>
              <a:t>HERE.</a:t>
            </a:r>
            <a:endParaRPr lang="en-US" altLang="en-US" sz="2000" b="1" dirty="0">
              <a:ea typeface="+mn-ea"/>
              <a:cs typeface="+mn-cs"/>
            </a:endParaRPr>
          </a:p>
          <a:p>
            <a:pPr algn="ctr">
              <a:buNone/>
            </a:pPr>
            <a:endParaRPr lang="en-US" altLang="en-US" sz="2400" kern="1200" dirty="0"/>
          </a:p>
          <a:p>
            <a:pPr eaLnBrk="1" hangingPunct="1">
              <a:buFontTx/>
              <a:buNone/>
            </a:pPr>
            <a:endParaRPr lang="en-US" altLang="en-US" sz="1400" dirty="0">
              <a:latin typeface="Calibri" panose="020F0502020204030204" pitchFamily="34" charset="0"/>
            </a:endParaRPr>
          </a:p>
          <a:p>
            <a:pPr marL="0" indent="0" algn="ctr">
              <a:buNone/>
            </a:pPr>
            <a:endParaRPr lang="en-US" altLang="en-US" sz="3200" dirty="0">
              <a:latin typeface="Calibri" panose="020F0502020204030204" pitchFamily="34" charset="0"/>
            </a:endParaRPr>
          </a:p>
          <a:p>
            <a:pPr marL="457200" lvl="1" indent="0">
              <a:buNone/>
            </a:pPr>
            <a:endParaRPr lang="en-US" altLang="en-US" sz="2800" dirty="0">
              <a:latin typeface="Calibri" panose="020F0502020204030204" pitchFamily="34" charset="0"/>
            </a:endParaRPr>
          </a:p>
          <a:p>
            <a:pPr>
              <a:buFontTx/>
              <a:buChar char="•"/>
            </a:pPr>
            <a:endParaRPr lang="en-US" altLang="en-US" sz="2800" dirty="0">
              <a:latin typeface="Calibri" panose="020F0502020204030204" pitchFamily="34" charset="0"/>
            </a:endParaRPr>
          </a:p>
          <a:p>
            <a:pPr lvl="1">
              <a:buFontTx/>
              <a:buChar char="•"/>
            </a:pPr>
            <a:endParaRPr lang="en-US" sz="24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b="1" i="1" dirty="0"/>
          </a:p>
          <a:p>
            <a:pPr marL="0" indent="0" algn="ctr">
              <a:buNone/>
            </a:pPr>
            <a:endParaRPr lang="en-US" sz="1600" b="1" i="1" dirty="0" smtClean="0"/>
          </a:p>
          <a:p>
            <a:pPr marL="0" indent="0" algn="ctr">
              <a:buNone/>
            </a:pPr>
            <a:endParaRPr lang="en-US" sz="1600" dirty="0" smtClean="0"/>
          </a:p>
          <a:p>
            <a:pPr marL="0" indent="0" algn="ctr">
              <a:buNone/>
            </a:pPr>
            <a:endParaRPr lang="en-US" sz="1600" dirty="0"/>
          </a:p>
        </p:txBody>
      </p:sp>
      <p:sp>
        <p:nvSpPr>
          <p:cNvPr id="4" name="Slide Number Placeholder 3"/>
          <p:cNvSpPr>
            <a:spLocks noGrp="1"/>
          </p:cNvSpPr>
          <p:nvPr>
            <p:ph type="sldNum" sz="quarter" idx="4"/>
          </p:nvPr>
        </p:nvSpPr>
        <p:spPr/>
        <p:txBody>
          <a:bodyPr/>
          <a:lstStyle/>
          <a:p>
            <a:fld id="{179A9A4E-4C82-4D44-9372-C31BB3818094}" type="slidenum">
              <a:rPr lang="en-US" smtClean="0"/>
              <a:pPr/>
              <a:t>9</a:t>
            </a:fld>
            <a:endParaRPr lang="en-US" dirty="0"/>
          </a:p>
        </p:txBody>
      </p:sp>
      <p:sp>
        <p:nvSpPr>
          <p:cNvPr id="5" name="Text Placeholder 4"/>
          <p:cNvSpPr>
            <a:spLocks noGrp="1"/>
          </p:cNvSpPr>
          <p:nvPr>
            <p:ph type="body" sz="quarter" idx="10"/>
          </p:nvPr>
        </p:nvSpPr>
        <p:spPr/>
        <p:txBody>
          <a:bodyPr/>
          <a:lstStyle/>
          <a:p>
            <a:r>
              <a:rPr lang="en-US" sz="1200" i="1" dirty="0" smtClean="0"/>
              <a:t>Goldwater Scholarship</a:t>
            </a:r>
            <a:endParaRPr lang="en-US" sz="1200" i="1" dirty="0"/>
          </a:p>
        </p:txBody>
      </p:sp>
      <p:sp>
        <p:nvSpPr>
          <p:cNvPr id="6" name="AutoShape 4" descr="Image result for che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6375" y="5419272"/>
            <a:ext cx="406400" cy="406400"/>
          </a:xfrm>
          <a:prstGeom prst="rect">
            <a:avLst/>
          </a:prstGeom>
        </p:spPr>
      </p:pic>
    </p:spTree>
    <p:extLst>
      <p:ext uri="{BB962C8B-B14F-4D97-AF65-F5344CB8AC3E}">
        <p14:creationId xmlns:p14="http://schemas.microsoft.com/office/powerpoint/2010/main" val="295750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PowerPoint.pot</Template>
  <TotalTime>1387</TotalTime>
  <Words>874</Words>
  <Application>Microsoft Office PowerPoint</Application>
  <PresentationFormat>On-screen Show (4:3)</PresentationFormat>
  <Paragraphs>254</Paragraphs>
  <Slides>18</Slides>
  <Notes>18</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Geneva</vt:lpstr>
      <vt:lpstr>Times</vt:lpstr>
      <vt:lpstr>Univers 65</vt:lpstr>
      <vt:lpstr>Univers 67 CondensedBold</vt:lpstr>
      <vt:lpstr>Wingdings</vt:lpstr>
      <vt:lpstr>PowerPoint</vt:lpstr>
      <vt:lpstr>Goldwater Scholarship</vt:lpstr>
      <vt:lpstr>The Scholarship</vt:lpstr>
      <vt:lpstr>Eligibility</vt:lpstr>
      <vt:lpstr>The Scholarship</vt:lpstr>
      <vt:lpstr>Your Odds</vt:lpstr>
      <vt:lpstr>The Odds</vt:lpstr>
      <vt:lpstr>Nationally Competitive Awards</vt:lpstr>
      <vt:lpstr>Application Process</vt:lpstr>
      <vt:lpstr>Campus Application</vt:lpstr>
      <vt:lpstr>Prepare</vt:lpstr>
      <vt:lpstr>Endorsed Candidate Application</vt:lpstr>
      <vt:lpstr>Who is a Goldwater Scholar?</vt:lpstr>
      <vt:lpstr>Who is a Goldwater Scholar?</vt:lpstr>
      <vt:lpstr>Who is a Goldwater Scholar?</vt:lpstr>
      <vt:lpstr>Who is a Goldwater Scholar?</vt:lpstr>
      <vt:lpstr>Who is a Goldwater Scholar?</vt:lpstr>
      <vt:lpstr>Undergraduate Research at ISU</vt:lpstr>
      <vt:lpstr>Questions?  Laura Good Assistant Director Nationally Competitive Awards &amp; University Honors Program  lgood@iastate.edu 515-294-0172 *Schedule an individual appointment using Access Plus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Jill Thomasson</dc:creator>
  <cp:lastModifiedBy>Good, Laura B [HONOR]</cp:lastModifiedBy>
  <cp:revision>71</cp:revision>
  <dcterms:created xsi:type="dcterms:W3CDTF">2016-12-19T18:40:45Z</dcterms:created>
  <dcterms:modified xsi:type="dcterms:W3CDTF">2018-09-26T16:17:50Z</dcterms:modified>
</cp:coreProperties>
</file>